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342" r:id="rId5"/>
    <p:sldId id="318" r:id="rId6"/>
    <p:sldId id="257" r:id="rId7"/>
    <p:sldId id="259" r:id="rId8"/>
    <p:sldId id="319" r:id="rId9"/>
    <p:sldId id="343" r:id="rId10"/>
    <p:sldId id="291" r:id="rId11"/>
    <p:sldId id="336" r:id="rId12"/>
    <p:sldId id="337" r:id="rId13"/>
    <p:sldId id="338" r:id="rId14"/>
    <p:sldId id="339" r:id="rId15"/>
    <p:sldId id="340" r:id="rId16"/>
    <p:sldId id="341" r:id="rId17"/>
    <p:sldId id="296" r:id="rId18"/>
    <p:sldId id="298" r:id="rId19"/>
    <p:sldId id="299" r:id="rId20"/>
    <p:sldId id="300" r:id="rId21"/>
    <p:sldId id="295" r:id="rId22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jo Kanerva" initials="MK" lastIdx="9" clrIdx="0">
    <p:extLst>
      <p:ext uri="{19B8F6BF-5375-455C-9EA6-DF929625EA0E}">
        <p15:presenceInfo xmlns:p15="http://schemas.microsoft.com/office/powerpoint/2012/main" userId="S::marjo.kanerva@cocomms.com::9c3b6cbd-04ef-49e4-a5e6-f36e8350620a" providerId="AD"/>
      </p:ext>
    </p:extLst>
  </p:cmAuthor>
  <p:cmAuthor id="2" name="Kaisa Rajala" initials="KR" lastIdx="15" clrIdx="1">
    <p:extLst>
      <p:ext uri="{19B8F6BF-5375-455C-9EA6-DF929625EA0E}">
        <p15:presenceInfo xmlns:p15="http://schemas.microsoft.com/office/powerpoint/2012/main" userId="S::kaisa.rajala@cocomms.com::9b5d17fd-e020-43bc-a8b2-e707ac1cc0b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66" autoAdjust="0"/>
    <p:restoredTop sz="94705"/>
  </p:normalViewPr>
  <p:slideViewPr>
    <p:cSldViewPr snapToObjects="1" showGuides="1">
      <p:cViewPr varScale="1">
        <p:scale>
          <a:sx n="145" d="100"/>
          <a:sy n="145" d="100"/>
        </p:scale>
        <p:origin x="2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29CA53-4158-DF45-8C77-5AC9520D14A8}" type="doc">
      <dgm:prSet loTypeId="urn:microsoft.com/office/officeart/2005/8/layout/hChevron3" loCatId="" qsTypeId="urn:microsoft.com/office/officeart/2005/8/quickstyle/simple2" qsCatId="simple" csTypeId="urn:microsoft.com/office/officeart/2005/8/colors/accent1_2" csCatId="accent1" phldr="1"/>
      <dgm:spPr/>
    </dgm:pt>
    <dgm:pt modelId="{10830852-6FEA-604E-AE5B-A80BBA7A02AA}">
      <dgm:prSet phldrT="[Text]"/>
      <dgm:spPr/>
      <dgm:t>
        <a:bodyPr/>
        <a:lstStyle/>
        <a:p>
          <a:r>
            <a:rPr lang="en-GB" dirty="0"/>
            <a:t>2019</a:t>
          </a:r>
        </a:p>
      </dgm:t>
    </dgm:pt>
    <dgm:pt modelId="{A63D8684-4606-C44D-88F1-C9C47D8FB7D3}" type="parTrans" cxnId="{D769B3BD-347B-D542-A2B5-95AE77AC86F8}">
      <dgm:prSet/>
      <dgm:spPr/>
      <dgm:t>
        <a:bodyPr/>
        <a:lstStyle/>
        <a:p>
          <a:endParaRPr lang="en-GB"/>
        </a:p>
      </dgm:t>
    </dgm:pt>
    <dgm:pt modelId="{B0FD8DA6-DEBA-D84F-9926-4AC08AA220D5}" type="sibTrans" cxnId="{D769B3BD-347B-D542-A2B5-95AE77AC86F8}">
      <dgm:prSet/>
      <dgm:spPr/>
      <dgm:t>
        <a:bodyPr/>
        <a:lstStyle/>
        <a:p>
          <a:endParaRPr lang="en-GB"/>
        </a:p>
      </dgm:t>
    </dgm:pt>
    <dgm:pt modelId="{E737965B-F1F3-3B4C-AAC1-07A7EB01E789}">
      <dgm:prSet phldrT="[Text]"/>
      <dgm:spPr/>
      <dgm:t>
        <a:bodyPr/>
        <a:lstStyle/>
        <a:p>
          <a:r>
            <a:rPr lang="en-GB" dirty="0"/>
            <a:t>2020</a:t>
          </a:r>
        </a:p>
      </dgm:t>
    </dgm:pt>
    <dgm:pt modelId="{14081549-3A7C-9F42-9900-AB575413AF9E}" type="parTrans" cxnId="{5C1408B9-47E8-9A45-9E06-2792B3DBDA3F}">
      <dgm:prSet/>
      <dgm:spPr/>
      <dgm:t>
        <a:bodyPr/>
        <a:lstStyle/>
        <a:p>
          <a:endParaRPr lang="en-GB"/>
        </a:p>
      </dgm:t>
    </dgm:pt>
    <dgm:pt modelId="{44EC5D18-BC13-854A-8B0F-1A067069E433}" type="sibTrans" cxnId="{5C1408B9-47E8-9A45-9E06-2792B3DBDA3F}">
      <dgm:prSet/>
      <dgm:spPr/>
      <dgm:t>
        <a:bodyPr/>
        <a:lstStyle/>
        <a:p>
          <a:endParaRPr lang="en-GB"/>
        </a:p>
      </dgm:t>
    </dgm:pt>
    <dgm:pt modelId="{510A9E0D-62A7-994B-89A7-DB249096F191}">
      <dgm:prSet phldrT="[Text]"/>
      <dgm:spPr/>
      <dgm:t>
        <a:bodyPr/>
        <a:lstStyle/>
        <a:p>
          <a:r>
            <a:rPr lang="en-GB" dirty="0"/>
            <a:t>2021</a:t>
          </a:r>
        </a:p>
      </dgm:t>
    </dgm:pt>
    <dgm:pt modelId="{884D5C30-BCCF-F44A-9795-7D06C87973CE}" type="parTrans" cxnId="{E082F215-3AFB-9E41-A63D-1F75DDFF2975}">
      <dgm:prSet/>
      <dgm:spPr/>
      <dgm:t>
        <a:bodyPr/>
        <a:lstStyle/>
        <a:p>
          <a:endParaRPr lang="en-GB"/>
        </a:p>
      </dgm:t>
    </dgm:pt>
    <dgm:pt modelId="{597BF5BB-B19F-3A42-9A6A-0CA781725142}" type="sibTrans" cxnId="{E082F215-3AFB-9E41-A63D-1F75DDFF2975}">
      <dgm:prSet/>
      <dgm:spPr/>
      <dgm:t>
        <a:bodyPr/>
        <a:lstStyle/>
        <a:p>
          <a:endParaRPr lang="en-GB"/>
        </a:p>
      </dgm:t>
    </dgm:pt>
    <dgm:pt modelId="{775A8160-CEDF-3C40-B1E3-0C5BFE093A9E}">
      <dgm:prSet/>
      <dgm:spPr/>
      <dgm:t>
        <a:bodyPr/>
        <a:lstStyle/>
        <a:p>
          <a:r>
            <a:rPr lang="en-GB" dirty="0"/>
            <a:t>2022</a:t>
          </a:r>
        </a:p>
      </dgm:t>
    </dgm:pt>
    <dgm:pt modelId="{DD3B6C18-F967-3E47-A559-76A10A0F502B}" type="parTrans" cxnId="{9B8A982C-CE39-2C43-9C9E-A297D79167A4}">
      <dgm:prSet/>
      <dgm:spPr/>
      <dgm:t>
        <a:bodyPr/>
        <a:lstStyle/>
        <a:p>
          <a:endParaRPr lang="en-GB"/>
        </a:p>
      </dgm:t>
    </dgm:pt>
    <dgm:pt modelId="{ED0F9C26-E491-A044-8C59-6B1E7E1D3770}" type="sibTrans" cxnId="{9B8A982C-CE39-2C43-9C9E-A297D79167A4}">
      <dgm:prSet/>
      <dgm:spPr/>
      <dgm:t>
        <a:bodyPr/>
        <a:lstStyle/>
        <a:p>
          <a:endParaRPr lang="en-GB"/>
        </a:p>
      </dgm:t>
    </dgm:pt>
    <dgm:pt modelId="{D3777432-AC3A-0E41-B2FA-4E72E592A51D}">
      <dgm:prSet/>
      <dgm:spPr/>
      <dgm:t>
        <a:bodyPr/>
        <a:lstStyle/>
        <a:p>
          <a:r>
            <a:rPr lang="en-GB" dirty="0"/>
            <a:t>2023</a:t>
          </a:r>
        </a:p>
      </dgm:t>
    </dgm:pt>
    <dgm:pt modelId="{B450B14B-AA8B-8846-8DEC-BF7C9E1F2BCA}" type="parTrans" cxnId="{53630B64-B7A5-C54A-8311-AD85DEAFA2C8}">
      <dgm:prSet/>
      <dgm:spPr/>
      <dgm:t>
        <a:bodyPr/>
        <a:lstStyle/>
        <a:p>
          <a:endParaRPr lang="en-GB"/>
        </a:p>
      </dgm:t>
    </dgm:pt>
    <dgm:pt modelId="{F068EE2C-15E3-AA47-871B-2E09D06F22EF}" type="sibTrans" cxnId="{53630B64-B7A5-C54A-8311-AD85DEAFA2C8}">
      <dgm:prSet/>
      <dgm:spPr/>
      <dgm:t>
        <a:bodyPr/>
        <a:lstStyle/>
        <a:p>
          <a:endParaRPr lang="en-GB"/>
        </a:p>
      </dgm:t>
    </dgm:pt>
    <dgm:pt modelId="{C0BAE06E-43E8-2547-A03A-E26E183DA7DF}" type="pres">
      <dgm:prSet presAssocID="{9B29CA53-4158-DF45-8C77-5AC9520D14A8}" presName="Name0" presStyleCnt="0">
        <dgm:presLayoutVars>
          <dgm:dir/>
          <dgm:resizeHandles val="exact"/>
        </dgm:presLayoutVars>
      </dgm:prSet>
      <dgm:spPr/>
    </dgm:pt>
    <dgm:pt modelId="{7AB98477-5ABA-734F-93FD-E3C1DD925316}" type="pres">
      <dgm:prSet presAssocID="{10830852-6FEA-604E-AE5B-A80BBA7A02AA}" presName="parTxOnly" presStyleLbl="node1" presStyleIdx="0" presStyleCnt="5">
        <dgm:presLayoutVars>
          <dgm:bulletEnabled val="1"/>
        </dgm:presLayoutVars>
      </dgm:prSet>
      <dgm:spPr/>
    </dgm:pt>
    <dgm:pt modelId="{54CE8659-5876-1741-AEDE-8F52D72DEA13}" type="pres">
      <dgm:prSet presAssocID="{B0FD8DA6-DEBA-D84F-9926-4AC08AA220D5}" presName="parSpace" presStyleCnt="0"/>
      <dgm:spPr/>
    </dgm:pt>
    <dgm:pt modelId="{88BC3A00-97D7-314C-9BC6-F2401E322F61}" type="pres">
      <dgm:prSet presAssocID="{E737965B-F1F3-3B4C-AAC1-07A7EB01E789}" presName="parTxOnly" presStyleLbl="node1" presStyleIdx="1" presStyleCnt="5">
        <dgm:presLayoutVars>
          <dgm:bulletEnabled val="1"/>
        </dgm:presLayoutVars>
      </dgm:prSet>
      <dgm:spPr/>
    </dgm:pt>
    <dgm:pt modelId="{A77E0731-20A5-6A4E-8604-679C5FD9341C}" type="pres">
      <dgm:prSet presAssocID="{44EC5D18-BC13-854A-8B0F-1A067069E433}" presName="parSpace" presStyleCnt="0"/>
      <dgm:spPr/>
    </dgm:pt>
    <dgm:pt modelId="{22A0CAA0-F6D1-F240-8FA1-64ECB85EC240}" type="pres">
      <dgm:prSet presAssocID="{510A9E0D-62A7-994B-89A7-DB249096F191}" presName="parTxOnly" presStyleLbl="node1" presStyleIdx="2" presStyleCnt="5">
        <dgm:presLayoutVars>
          <dgm:bulletEnabled val="1"/>
        </dgm:presLayoutVars>
      </dgm:prSet>
      <dgm:spPr/>
    </dgm:pt>
    <dgm:pt modelId="{D911B569-C7E1-2449-ABC4-FFA54082256F}" type="pres">
      <dgm:prSet presAssocID="{597BF5BB-B19F-3A42-9A6A-0CA781725142}" presName="parSpace" presStyleCnt="0"/>
      <dgm:spPr/>
    </dgm:pt>
    <dgm:pt modelId="{B840FA32-5C01-FD4B-89ED-96FC2A0AE3B5}" type="pres">
      <dgm:prSet presAssocID="{775A8160-CEDF-3C40-B1E3-0C5BFE093A9E}" presName="parTxOnly" presStyleLbl="node1" presStyleIdx="3" presStyleCnt="5">
        <dgm:presLayoutVars>
          <dgm:bulletEnabled val="1"/>
        </dgm:presLayoutVars>
      </dgm:prSet>
      <dgm:spPr/>
    </dgm:pt>
    <dgm:pt modelId="{B682EF5D-418A-BA41-B74A-522CED9BFC50}" type="pres">
      <dgm:prSet presAssocID="{ED0F9C26-E491-A044-8C59-6B1E7E1D3770}" presName="parSpace" presStyleCnt="0"/>
      <dgm:spPr/>
    </dgm:pt>
    <dgm:pt modelId="{FD033AB2-8CB7-E841-A0EF-34E39386DBFB}" type="pres">
      <dgm:prSet presAssocID="{D3777432-AC3A-0E41-B2FA-4E72E592A51D}" presName="parTxOnly" presStyleLbl="node1" presStyleIdx="4" presStyleCnt="5">
        <dgm:presLayoutVars>
          <dgm:bulletEnabled val="1"/>
        </dgm:presLayoutVars>
      </dgm:prSet>
      <dgm:spPr/>
    </dgm:pt>
  </dgm:ptLst>
  <dgm:cxnLst>
    <dgm:cxn modelId="{E082F215-3AFB-9E41-A63D-1F75DDFF2975}" srcId="{9B29CA53-4158-DF45-8C77-5AC9520D14A8}" destId="{510A9E0D-62A7-994B-89A7-DB249096F191}" srcOrd="2" destOrd="0" parTransId="{884D5C30-BCCF-F44A-9795-7D06C87973CE}" sibTransId="{597BF5BB-B19F-3A42-9A6A-0CA781725142}"/>
    <dgm:cxn modelId="{9B8A982C-CE39-2C43-9C9E-A297D79167A4}" srcId="{9B29CA53-4158-DF45-8C77-5AC9520D14A8}" destId="{775A8160-CEDF-3C40-B1E3-0C5BFE093A9E}" srcOrd="3" destOrd="0" parTransId="{DD3B6C18-F967-3E47-A559-76A10A0F502B}" sibTransId="{ED0F9C26-E491-A044-8C59-6B1E7E1D3770}"/>
    <dgm:cxn modelId="{6E571536-1F45-4943-9773-2CFB26AAF6E8}" type="presOf" srcId="{510A9E0D-62A7-994B-89A7-DB249096F191}" destId="{22A0CAA0-F6D1-F240-8FA1-64ECB85EC240}" srcOrd="0" destOrd="0" presId="urn:microsoft.com/office/officeart/2005/8/layout/hChevron3"/>
    <dgm:cxn modelId="{FF7F5F46-6B34-854B-8A38-2247B9752CB5}" type="presOf" srcId="{775A8160-CEDF-3C40-B1E3-0C5BFE093A9E}" destId="{B840FA32-5C01-FD4B-89ED-96FC2A0AE3B5}" srcOrd="0" destOrd="0" presId="urn:microsoft.com/office/officeart/2005/8/layout/hChevron3"/>
    <dgm:cxn modelId="{53630B64-B7A5-C54A-8311-AD85DEAFA2C8}" srcId="{9B29CA53-4158-DF45-8C77-5AC9520D14A8}" destId="{D3777432-AC3A-0E41-B2FA-4E72E592A51D}" srcOrd="4" destOrd="0" parTransId="{B450B14B-AA8B-8846-8DEC-BF7C9E1F2BCA}" sibTransId="{F068EE2C-15E3-AA47-871B-2E09D06F22EF}"/>
    <dgm:cxn modelId="{64C2E896-CF12-2F4F-B069-E8665F6F02F3}" type="presOf" srcId="{10830852-6FEA-604E-AE5B-A80BBA7A02AA}" destId="{7AB98477-5ABA-734F-93FD-E3C1DD925316}" srcOrd="0" destOrd="0" presId="urn:microsoft.com/office/officeart/2005/8/layout/hChevron3"/>
    <dgm:cxn modelId="{40497D99-7495-A149-8A06-B0B46F39C1C9}" type="presOf" srcId="{E737965B-F1F3-3B4C-AAC1-07A7EB01E789}" destId="{88BC3A00-97D7-314C-9BC6-F2401E322F61}" srcOrd="0" destOrd="0" presId="urn:microsoft.com/office/officeart/2005/8/layout/hChevron3"/>
    <dgm:cxn modelId="{5C1408B9-47E8-9A45-9E06-2792B3DBDA3F}" srcId="{9B29CA53-4158-DF45-8C77-5AC9520D14A8}" destId="{E737965B-F1F3-3B4C-AAC1-07A7EB01E789}" srcOrd="1" destOrd="0" parTransId="{14081549-3A7C-9F42-9900-AB575413AF9E}" sibTransId="{44EC5D18-BC13-854A-8B0F-1A067069E433}"/>
    <dgm:cxn modelId="{00263CBB-D347-E74C-8694-821BA87565A1}" type="presOf" srcId="{D3777432-AC3A-0E41-B2FA-4E72E592A51D}" destId="{FD033AB2-8CB7-E841-A0EF-34E39386DBFB}" srcOrd="0" destOrd="0" presId="urn:microsoft.com/office/officeart/2005/8/layout/hChevron3"/>
    <dgm:cxn modelId="{D769B3BD-347B-D542-A2B5-95AE77AC86F8}" srcId="{9B29CA53-4158-DF45-8C77-5AC9520D14A8}" destId="{10830852-6FEA-604E-AE5B-A80BBA7A02AA}" srcOrd="0" destOrd="0" parTransId="{A63D8684-4606-C44D-88F1-C9C47D8FB7D3}" sibTransId="{B0FD8DA6-DEBA-D84F-9926-4AC08AA220D5}"/>
    <dgm:cxn modelId="{A552DFFD-AB60-684E-83B2-99459C8D86C8}" type="presOf" srcId="{9B29CA53-4158-DF45-8C77-5AC9520D14A8}" destId="{C0BAE06E-43E8-2547-A03A-E26E183DA7DF}" srcOrd="0" destOrd="0" presId="urn:microsoft.com/office/officeart/2005/8/layout/hChevron3"/>
    <dgm:cxn modelId="{015556DA-F475-7D46-AFE6-235A9EA82BFA}" type="presParOf" srcId="{C0BAE06E-43E8-2547-A03A-E26E183DA7DF}" destId="{7AB98477-5ABA-734F-93FD-E3C1DD925316}" srcOrd="0" destOrd="0" presId="urn:microsoft.com/office/officeart/2005/8/layout/hChevron3"/>
    <dgm:cxn modelId="{F43C06EA-2F6C-0045-853A-394F525B273F}" type="presParOf" srcId="{C0BAE06E-43E8-2547-A03A-E26E183DA7DF}" destId="{54CE8659-5876-1741-AEDE-8F52D72DEA13}" srcOrd="1" destOrd="0" presId="urn:microsoft.com/office/officeart/2005/8/layout/hChevron3"/>
    <dgm:cxn modelId="{65059C40-AC01-E64E-9A39-D44B2910FD3D}" type="presParOf" srcId="{C0BAE06E-43E8-2547-A03A-E26E183DA7DF}" destId="{88BC3A00-97D7-314C-9BC6-F2401E322F61}" srcOrd="2" destOrd="0" presId="urn:microsoft.com/office/officeart/2005/8/layout/hChevron3"/>
    <dgm:cxn modelId="{D5610036-6468-3A46-B623-70F7E17204E7}" type="presParOf" srcId="{C0BAE06E-43E8-2547-A03A-E26E183DA7DF}" destId="{A77E0731-20A5-6A4E-8604-679C5FD9341C}" srcOrd="3" destOrd="0" presId="urn:microsoft.com/office/officeart/2005/8/layout/hChevron3"/>
    <dgm:cxn modelId="{420C66DE-B9E8-CA47-88F5-C32BDA7C9048}" type="presParOf" srcId="{C0BAE06E-43E8-2547-A03A-E26E183DA7DF}" destId="{22A0CAA0-F6D1-F240-8FA1-64ECB85EC240}" srcOrd="4" destOrd="0" presId="urn:microsoft.com/office/officeart/2005/8/layout/hChevron3"/>
    <dgm:cxn modelId="{4B2E5CD5-1C73-A74B-A6DF-1CA53D05BAA9}" type="presParOf" srcId="{C0BAE06E-43E8-2547-A03A-E26E183DA7DF}" destId="{D911B569-C7E1-2449-ABC4-FFA54082256F}" srcOrd="5" destOrd="0" presId="urn:microsoft.com/office/officeart/2005/8/layout/hChevron3"/>
    <dgm:cxn modelId="{6B1580F1-0509-DB47-933F-DD70471F1B7F}" type="presParOf" srcId="{C0BAE06E-43E8-2547-A03A-E26E183DA7DF}" destId="{B840FA32-5C01-FD4B-89ED-96FC2A0AE3B5}" srcOrd="6" destOrd="0" presId="urn:microsoft.com/office/officeart/2005/8/layout/hChevron3"/>
    <dgm:cxn modelId="{289255A2-6597-A14A-AAE6-1FD984CB9CB3}" type="presParOf" srcId="{C0BAE06E-43E8-2547-A03A-E26E183DA7DF}" destId="{B682EF5D-418A-BA41-B74A-522CED9BFC50}" srcOrd="7" destOrd="0" presId="urn:microsoft.com/office/officeart/2005/8/layout/hChevron3"/>
    <dgm:cxn modelId="{6D8211C3-3CB7-9F45-A966-BFCDD50E36EE}" type="presParOf" srcId="{C0BAE06E-43E8-2547-A03A-E26E183DA7DF}" destId="{FD033AB2-8CB7-E841-A0EF-34E39386DBFB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29CA53-4158-DF45-8C77-5AC9520D14A8}" type="doc">
      <dgm:prSet loTypeId="urn:microsoft.com/office/officeart/2005/8/layout/hChevron3" loCatId="" qsTypeId="urn:microsoft.com/office/officeart/2005/8/quickstyle/simple2" qsCatId="simple" csTypeId="urn:microsoft.com/office/officeart/2005/8/colors/accent1_2" csCatId="accent1" phldr="1"/>
      <dgm:spPr/>
    </dgm:pt>
    <dgm:pt modelId="{10830852-6FEA-604E-AE5B-A80BBA7A02AA}">
      <dgm:prSet phldrT="[Text]"/>
      <dgm:spPr/>
      <dgm:t>
        <a:bodyPr/>
        <a:lstStyle/>
        <a:p>
          <a:r>
            <a:rPr lang="en-GB" dirty="0"/>
            <a:t>Q1</a:t>
          </a:r>
        </a:p>
      </dgm:t>
    </dgm:pt>
    <dgm:pt modelId="{A63D8684-4606-C44D-88F1-C9C47D8FB7D3}" type="parTrans" cxnId="{D769B3BD-347B-D542-A2B5-95AE77AC86F8}">
      <dgm:prSet/>
      <dgm:spPr/>
      <dgm:t>
        <a:bodyPr/>
        <a:lstStyle/>
        <a:p>
          <a:endParaRPr lang="en-GB"/>
        </a:p>
      </dgm:t>
    </dgm:pt>
    <dgm:pt modelId="{B0FD8DA6-DEBA-D84F-9926-4AC08AA220D5}" type="sibTrans" cxnId="{D769B3BD-347B-D542-A2B5-95AE77AC86F8}">
      <dgm:prSet/>
      <dgm:spPr/>
      <dgm:t>
        <a:bodyPr/>
        <a:lstStyle/>
        <a:p>
          <a:endParaRPr lang="en-GB"/>
        </a:p>
      </dgm:t>
    </dgm:pt>
    <dgm:pt modelId="{E737965B-F1F3-3B4C-AAC1-07A7EB01E789}">
      <dgm:prSet phldrT="[Text]"/>
      <dgm:spPr/>
      <dgm:t>
        <a:bodyPr/>
        <a:lstStyle/>
        <a:p>
          <a:r>
            <a:rPr lang="en-GB" dirty="0"/>
            <a:t>Q2</a:t>
          </a:r>
        </a:p>
      </dgm:t>
    </dgm:pt>
    <dgm:pt modelId="{14081549-3A7C-9F42-9900-AB575413AF9E}" type="parTrans" cxnId="{5C1408B9-47E8-9A45-9E06-2792B3DBDA3F}">
      <dgm:prSet/>
      <dgm:spPr/>
      <dgm:t>
        <a:bodyPr/>
        <a:lstStyle/>
        <a:p>
          <a:endParaRPr lang="en-GB"/>
        </a:p>
      </dgm:t>
    </dgm:pt>
    <dgm:pt modelId="{44EC5D18-BC13-854A-8B0F-1A067069E433}" type="sibTrans" cxnId="{5C1408B9-47E8-9A45-9E06-2792B3DBDA3F}">
      <dgm:prSet/>
      <dgm:spPr/>
      <dgm:t>
        <a:bodyPr/>
        <a:lstStyle/>
        <a:p>
          <a:endParaRPr lang="en-GB"/>
        </a:p>
      </dgm:t>
    </dgm:pt>
    <dgm:pt modelId="{510A9E0D-62A7-994B-89A7-DB249096F191}">
      <dgm:prSet phldrT="[Text]"/>
      <dgm:spPr/>
      <dgm:t>
        <a:bodyPr/>
        <a:lstStyle/>
        <a:p>
          <a:r>
            <a:rPr lang="en-GB" dirty="0"/>
            <a:t>Q3</a:t>
          </a:r>
        </a:p>
      </dgm:t>
    </dgm:pt>
    <dgm:pt modelId="{884D5C30-BCCF-F44A-9795-7D06C87973CE}" type="parTrans" cxnId="{E082F215-3AFB-9E41-A63D-1F75DDFF2975}">
      <dgm:prSet/>
      <dgm:spPr/>
      <dgm:t>
        <a:bodyPr/>
        <a:lstStyle/>
        <a:p>
          <a:endParaRPr lang="en-GB"/>
        </a:p>
      </dgm:t>
    </dgm:pt>
    <dgm:pt modelId="{597BF5BB-B19F-3A42-9A6A-0CA781725142}" type="sibTrans" cxnId="{E082F215-3AFB-9E41-A63D-1F75DDFF2975}">
      <dgm:prSet/>
      <dgm:spPr/>
      <dgm:t>
        <a:bodyPr/>
        <a:lstStyle/>
        <a:p>
          <a:endParaRPr lang="en-GB"/>
        </a:p>
      </dgm:t>
    </dgm:pt>
    <dgm:pt modelId="{775A8160-CEDF-3C40-B1E3-0C5BFE093A9E}">
      <dgm:prSet/>
      <dgm:spPr/>
      <dgm:t>
        <a:bodyPr/>
        <a:lstStyle/>
        <a:p>
          <a:r>
            <a:rPr lang="en-GB" dirty="0"/>
            <a:t>Q4</a:t>
          </a:r>
        </a:p>
      </dgm:t>
    </dgm:pt>
    <dgm:pt modelId="{DD3B6C18-F967-3E47-A559-76A10A0F502B}" type="parTrans" cxnId="{9B8A982C-CE39-2C43-9C9E-A297D79167A4}">
      <dgm:prSet/>
      <dgm:spPr/>
      <dgm:t>
        <a:bodyPr/>
        <a:lstStyle/>
        <a:p>
          <a:endParaRPr lang="en-GB"/>
        </a:p>
      </dgm:t>
    </dgm:pt>
    <dgm:pt modelId="{ED0F9C26-E491-A044-8C59-6B1E7E1D3770}" type="sibTrans" cxnId="{9B8A982C-CE39-2C43-9C9E-A297D79167A4}">
      <dgm:prSet/>
      <dgm:spPr/>
      <dgm:t>
        <a:bodyPr/>
        <a:lstStyle/>
        <a:p>
          <a:endParaRPr lang="en-GB"/>
        </a:p>
      </dgm:t>
    </dgm:pt>
    <dgm:pt modelId="{D3777432-AC3A-0E41-B2FA-4E72E592A51D}">
      <dgm:prSet/>
      <dgm:spPr/>
      <dgm:t>
        <a:bodyPr/>
        <a:lstStyle/>
        <a:p>
          <a:r>
            <a:rPr lang="en-GB" dirty="0"/>
            <a:t>Q1</a:t>
          </a:r>
        </a:p>
      </dgm:t>
    </dgm:pt>
    <dgm:pt modelId="{B450B14B-AA8B-8846-8DEC-BF7C9E1F2BCA}" type="parTrans" cxnId="{53630B64-B7A5-C54A-8311-AD85DEAFA2C8}">
      <dgm:prSet/>
      <dgm:spPr/>
      <dgm:t>
        <a:bodyPr/>
        <a:lstStyle/>
        <a:p>
          <a:endParaRPr lang="en-GB"/>
        </a:p>
      </dgm:t>
    </dgm:pt>
    <dgm:pt modelId="{F068EE2C-15E3-AA47-871B-2E09D06F22EF}" type="sibTrans" cxnId="{53630B64-B7A5-C54A-8311-AD85DEAFA2C8}">
      <dgm:prSet/>
      <dgm:spPr/>
      <dgm:t>
        <a:bodyPr/>
        <a:lstStyle/>
        <a:p>
          <a:endParaRPr lang="en-GB"/>
        </a:p>
      </dgm:t>
    </dgm:pt>
    <dgm:pt modelId="{1D79074E-7AEA-594F-8244-2DEEC962B16E}">
      <dgm:prSet/>
      <dgm:spPr/>
      <dgm:t>
        <a:bodyPr/>
        <a:lstStyle/>
        <a:p>
          <a:r>
            <a:rPr lang="en-GB" dirty="0"/>
            <a:t>Q2</a:t>
          </a:r>
        </a:p>
      </dgm:t>
    </dgm:pt>
    <dgm:pt modelId="{D57E9E92-04CE-BD40-BBBB-06EB0A78D2DB}" type="parTrans" cxnId="{7FA88709-D32D-4641-8730-C181A5E385FD}">
      <dgm:prSet/>
      <dgm:spPr/>
      <dgm:t>
        <a:bodyPr/>
        <a:lstStyle/>
        <a:p>
          <a:endParaRPr lang="en-GB"/>
        </a:p>
      </dgm:t>
    </dgm:pt>
    <dgm:pt modelId="{21570368-CBAB-4843-BEE9-3C3C374DE46B}" type="sibTrans" cxnId="{7FA88709-D32D-4641-8730-C181A5E385FD}">
      <dgm:prSet/>
      <dgm:spPr/>
      <dgm:t>
        <a:bodyPr/>
        <a:lstStyle/>
        <a:p>
          <a:endParaRPr lang="en-GB"/>
        </a:p>
      </dgm:t>
    </dgm:pt>
    <dgm:pt modelId="{F9ECC407-0C96-944B-B1E9-B6898B7F69A2}">
      <dgm:prSet/>
      <dgm:spPr/>
      <dgm:t>
        <a:bodyPr/>
        <a:lstStyle/>
        <a:p>
          <a:r>
            <a:rPr lang="en-GB" dirty="0"/>
            <a:t>Q3</a:t>
          </a:r>
        </a:p>
      </dgm:t>
    </dgm:pt>
    <dgm:pt modelId="{3E91A878-7745-5B42-A40B-D305F52FA16E}" type="parTrans" cxnId="{C9D969B1-93BC-CE46-8A20-D441F06B0223}">
      <dgm:prSet/>
      <dgm:spPr/>
      <dgm:t>
        <a:bodyPr/>
        <a:lstStyle/>
        <a:p>
          <a:endParaRPr lang="en-GB"/>
        </a:p>
      </dgm:t>
    </dgm:pt>
    <dgm:pt modelId="{5084FB04-AD85-9541-BDAD-6D6C9CBAFEFE}" type="sibTrans" cxnId="{C9D969B1-93BC-CE46-8A20-D441F06B0223}">
      <dgm:prSet/>
      <dgm:spPr/>
      <dgm:t>
        <a:bodyPr/>
        <a:lstStyle/>
        <a:p>
          <a:endParaRPr lang="en-GB"/>
        </a:p>
      </dgm:t>
    </dgm:pt>
    <dgm:pt modelId="{E01588A3-18B9-9941-BED6-AFA81BBF9CD2}">
      <dgm:prSet/>
      <dgm:spPr/>
      <dgm:t>
        <a:bodyPr/>
        <a:lstStyle/>
        <a:p>
          <a:r>
            <a:rPr lang="en-GB" dirty="0"/>
            <a:t>Q4</a:t>
          </a:r>
        </a:p>
      </dgm:t>
    </dgm:pt>
    <dgm:pt modelId="{FB85F207-D539-8E43-AA1F-E0A5C2DAD67B}" type="parTrans" cxnId="{F69AEE85-95BB-494C-A1BA-4ED3828460D0}">
      <dgm:prSet/>
      <dgm:spPr/>
      <dgm:t>
        <a:bodyPr/>
        <a:lstStyle/>
        <a:p>
          <a:endParaRPr lang="en-GB"/>
        </a:p>
      </dgm:t>
    </dgm:pt>
    <dgm:pt modelId="{55D43745-CEF8-B746-9FE7-8CF3508163A3}" type="sibTrans" cxnId="{F69AEE85-95BB-494C-A1BA-4ED3828460D0}">
      <dgm:prSet/>
      <dgm:spPr/>
      <dgm:t>
        <a:bodyPr/>
        <a:lstStyle/>
        <a:p>
          <a:endParaRPr lang="en-GB"/>
        </a:p>
      </dgm:t>
    </dgm:pt>
    <dgm:pt modelId="{1F007136-CA9A-D942-ACFB-26EA17F03DFB}">
      <dgm:prSet/>
      <dgm:spPr/>
      <dgm:t>
        <a:bodyPr/>
        <a:lstStyle/>
        <a:p>
          <a:r>
            <a:rPr lang="en-GB" dirty="0"/>
            <a:t>Q1</a:t>
          </a:r>
        </a:p>
      </dgm:t>
    </dgm:pt>
    <dgm:pt modelId="{A8A9598D-B46A-D84D-9A19-3B9B1459F447}" type="parTrans" cxnId="{91209E3C-01CE-A641-B7BC-BECC9E639C65}">
      <dgm:prSet/>
      <dgm:spPr/>
      <dgm:t>
        <a:bodyPr/>
        <a:lstStyle/>
        <a:p>
          <a:endParaRPr lang="en-GB"/>
        </a:p>
      </dgm:t>
    </dgm:pt>
    <dgm:pt modelId="{686C64B0-F101-C446-A1F2-BFCC4A186878}" type="sibTrans" cxnId="{91209E3C-01CE-A641-B7BC-BECC9E639C65}">
      <dgm:prSet/>
      <dgm:spPr/>
      <dgm:t>
        <a:bodyPr/>
        <a:lstStyle/>
        <a:p>
          <a:endParaRPr lang="en-GB"/>
        </a:p>
      </dgm:t>
    </dgm:pt>
    <dgm:pt modelId="{6CA91330-32C8-6E4D-9A1B-E7A4DDCD441B}">
      <dgm:prSet/>
      <dgm:spPr/>
      <dgm:t>
        <a:bodyPr/>
        <a:lstStyle/>
        <a:p>
          <a:r>
            <a:rPr lang="en-GB" dirty="0"/>
            <a:t>Q2</a:t>
          </a:r>
        </a:p>
      </dgm:t>
    </dgm:pt>
    <dgm:pt modelId="{7C0D9E74-28A9-AF48-BF0B-37A7803DBC36}" type="parTrans" cxnId="{DD3DE30E-6AFF-9B4C-A19D-489383D401E3}">
      <dgm:prSet/>
      <dgm:spPr/>
      <dgm:t>
        <a:bodyPr/>
        <a:lstStyle/>
        <a:p>
          <a:endParaRPr lang="en-GB"/>
        </a:p>
      </dgm:t>
    </dgm:pt>
    <dgm:pt modelId="{9166E31D-E25D-BB48-B2C7-2507A85C9907}" type="sibTrans" cxnId="{DD3DE30E-6AFF-9B4C-A19D-489383D401E3}">
      <dgm:prSet/>
      <dgm:spPr/>
      <dgm:t>
        <a:bodyPr/>
        <a:lstStyle/>
        <a:p>
          <a:endParaRPr lang="en-GB"/>
        </a:p>
      </dgm:t>
    </dgm:pt>
    <dgm:pt modelId="{F1AC4B2B-B818-7848-B631-15A29403D5ED}">
      <dgm:prSet/>
      <dgm:spPr/>
      <dgm:t>
        <a:bodyPr/>
        <a:lstStyle/>
        <a:p>
          <a:r>
            <a:rPr lang="en-GB" dirty="0"/>
            <a:t>Q3</a:t>
          </a:r>
        </a:p>
      </dgm:t>
    </dgm:pt>
    <dgm:pt modelId="{CB8B9BDE-6068-4E4A-851D-1AA01FEE7D22}" type="parTrans" cxnId="{177A7616-F414-C34C-B830-72F8229CF3CC}">
      <dgm:prSet/>
      <dgm:spPr/>
      <dgm:t>
        <a:bodyPr/>
        <a:lstStyle/>
        <a:p>
          <a:endParaRPr lang="en-GB"/>
        </a:p>
      </dgm:t>
    </dgm:pt>
    <dgm:pt modelId="{408F4AC9-723F-A342-A618-677AAE3BB88E}" type="sibTrans" cxnId="{177A7616-F414-C34C-B830-72F8229CF3CC}">
      <dgm:prSet/>
      <dgm:spPr/>
      <dgm:t>
        <a:bodyPr/>
        <a:lstStyle/>
        <a:p>
          <a:endParaRPr lang="en-GB"/>
        </a:p>
      </dgm:t>
    </dgm:pt>
    <dgm:pt modelId="{B41AA623-23EF-894D-8BFE-AD509DC667A2}">
      <dgm:prSet/>
      <dgm:spPr/>
      <dgm:t>
        <a:bodyPr/>
        <a:lstStyle/>
        <a:p>
          <a:r>
            <a:rPr lang="en-GB" dirty="0"/>
            <a:t>Q4</a:t>
          </a:r>
        </a:p>
      </dgm:t>
    </dgm:pt>
    <dgm:pt modelId="{829AD94F-AA52-B040-A609-23DE1216B760}" type="parTrans" cxnId="{F4028409-6760-CE4B-89CE-FF7BEA6CAA5B}">
      <dgm:prSet/>
      <dgm:spPr/>
      <dgm:t>
        <a:bodyPr/>
        <a:lstStyle/>
        <a:p>
          <a:endParaRPr lang="en-GB"/>
        </a:p>
      </dgm:t>
    </dgm:pt>
    <dgm:pt modelId="{930D4EE7-CF1E-1C43-88DE-3F7268F25008}" type="sibTrans" cxnId="{F4028409-6760-CE4B-89CE-FF7BEA6CAA5B}">
      <dgm:prSet/>
      <dgm:spPr/>
      <dgm:t>
        <a:bodyPr/>
        <a:lstStyle/>
        <a:p>
          <a:endParaRPr lang="en-GB"/>
        </a:p>
      </dgm:t>
    </dgm:pt>
    <dgm:pt modelId="{A73E7FC0-AC9D-E247-9E15-D57C290451B0}">
      <dgm:prSet/>
      <dgm:spPr/>
      <dgm:t>
        <a:bodyPr/>
        <a:lstStyle/>
        <a:p>
          <a:r>
            <a:rPr lang="en-GB" dirty="0"/>
            <a:t>Q1</a:t>
          </a:r>
        </a:p>
      </dgm:t>
    </dgm:pt>
    <dgm:pt modelId="{81021B2E-1B56-FA4E-9946-331EC85FB222}" type="parTrans" cxnId="{19745929-100B-7E46-9B6E-370CD5384ECA}">
      <dgm:prSet/>
      <dgm:spPr/>
      <dgm:t>
        <a:bodyPr/>
        <a:lstStyle/>
        <a:p>
          <a:endParaRPr lang="en-GB"/>
        </a:p>
      </dgm:t>
    </dgm:pt>
    <dgm:pt modelId="{58CD9601-C07F-3947-AE54-EF5BE79C82D6}" type="sibTrans" cxnId="{19745929-100B-7E46-9B6E-370CD5384ECA}">
      <dgm:prSet/>
      <dgm:spPr/>
      <dgm:t>
        <a:bodyPr/>
        <a:lstStyle/>
        <a:p>
          <a:endParaRPr lang="en-GB"/>
        </a:p>
      </dgm:t>
    </dgm:pt>
    <dgm:pt modelId="{EFA0EB2D-D451-0643-9062-EF3229E56F7F}">
      <dgm:prSet/>
      <dgm:spPr/>
      <dgm:t>
        <a:bodyPr/>
        <a:lstStyle/>
        <a:p>
          <a:r>
            <a:rPr lang="en-GB" dirty="0"/>
            <a:t>Q2</a:t>
          </a:r>
        </a:p>
      </dgm:t>
    </dgm:pt>
    <dgm:pt modelId="{35A34E0A-0E46-9A4B-8793-21D6F1BA3533}" type="parTrans" cxnId="{0B0494CB-448E-824F-AD53-C722B9217553}">
      <dgm:prSet/>
      <dgm:spPr/>
      <dgm:t>
        <a:bodyPr/>
        <a:lstStyle/>
        <a:p>
          <a:endParaRPr lang="en-GB"/>
        </a:p>
      </dgm:t>
    </dgm:pt>
    <dgm:pt modelId="{40AA1C7B-98D7-1044-AEB7-66D7832E08C9}" type="sibTrans" cxnId="{0B0494CB-448E-824F-AD53-C722B9217553}">
      <dgm:prSet/>
      <dgm:spPr/>
      <dgm:t>
        <a:bodyPr/>
        <a:lstStyle/>
        <a:p>
          <a:endParaRPr lang="en-GB"/>
        </a:p>
      </dgm:t>
    </dgm:pt>
    <dgm:pt modelId="{5FE2CBC4-D498-5B49-A234-0C11F0CCC341}">
      <dgm:prSet/>
      <dgm:spPr/>
      <dgm:t>
        <a:bodyPr/>
        <a:lstStyle/>
        <a:p>
          <a:r>
            <a:rPr lang="en-GB" dirty="0"/>
            <a:t>Q3</a:t>
          </a:r>
        </a:p>
      </dgm:t>
    </dgm:pt>
    <dgm:pt modelId="{D32E391E-BCBF-F246-BE23-077EE8067F22}" type="parTrans" cxnId="{69B3EB4C-4118-264A-A83F-DEE3674F19D4}">
      <dgm:prSet/>
      <dgm:spPr/>
      <dgm:t>
        <a:bodyPr/>
        <a:lstStyle/>
        <a:p>
          <a:endParaRPr lang="en-GB"/>
        </a:p>
      </dgm:t>
    </dgm:pt>
    <dgm:pt modelId="{3DD98748-C2C8-9545-8068-398657BCB22C}" type="sibTrans" cxnId="{69B3EB4C-4118-264A-A83F-DEE3674F19D4}">
      <dgm:prSet/>
      <dgm:spPr/>
      <dgm:t>
        <a:bodyPr/>
        <a:lstStyle/>
        <a:p>
          <a:endParaRPr lang="en-GB"/>
        </a:p>
      </dgm:t>
    </dgm:pt>
    <dgm:pt modelId="{9893DECC-57BB-DF47-BA2B-6CBED6C47C5B}">
      <dgm:prSet/>
      <dgm:spPr/>
      <dgm:t>
        <a:bodyPr/>
        <a:lstStyle/>
        <a:p>
          <a:r>
            <a:rPr lang="en-GB" dirty="0"/>
            <a:t>Q4</a:t>
          </a:r>
        </a:p>
      </dgm:t>
    </dgm:pt>
    <dgm:pt modelId="{ABFAAD56-4941-D14D-82F2-B19574E42146}" type="parTrans" cxnId="{4820E0B8-7C83-EA44-831A-76E42AAA66D6}">
      <dgm:prSet/>
      <dgm:spPr/>
      <dgm:t>
        <a:bodyPr/>
        <a:lstStyle/>
        <a:p>
          <a:endParaRPr lang="en-GB"/>
        </a:p>
      </dgm:t>
    </dgm:pt>
    <dgm:pt modelId="{419DBBFE-964C-CA4C-9179-CFEB26F699ED}" type="sibTrans" cxnId="{4820E0B8-7C83-EA44-831A-76E42AAA66D6}">
      <dgm:prSet/>
      <dgm:spPr/>
      <dgm:t>
        <a:bodyPr/>
        <a:lstStyle/>
        <a:p>
          <a:endParaRPr lang="en-GB"/>
        </a:p>
      </dgm:t>
    </dgm:pt>
    <dgm:pt modelId="{3CFE2127-5AC1-854F-BFC3-BE587415FD4C}">
      <dgm:prSet/>
      <dgm:spPr/>
      <dgm:t>
        <a:bodyPr/>
        <a:lstStyle/>
        <a:p>
          <a:r>
            <a:rPr lang="en-GB" dirty="0"/>
            <a:t>Q1</a:t>
          </a:r>
        </a:p>
      </dgm:t>
    </dgm:pt>
    <dgm:pt modelId="{23137816-AD49-3344-BAC9-A56753D9B590}" type="parTrans" cxnId="{471AE810-FBEE-0143-A31F-E9D4B7AC9156}">
      <dgm:prSet/>
      <dgm:spPr/>
      <dgm:t>
        <a:bodyPr/>
        <a:lstStyle/>
        <a:p>
          <a:endParaRPr lang="en-GB"/>
        </a:p>
      </dgm:t>
    </dgm:pt>
    <dgm:pt modelId="{211B8043-9388-0041-A57C-2928C7F3DD24}" type="sibTrans" cxnId="{471AE810-FBEE-0143-A31F-E9D4B7AC9156}">
      <dgm:prSet/>
      <dgm:spPr/>
      <dgm:t>
        <a:bodyPr/>
        <a:lstStyle/>
        <a:p>
          <a:endParaRPr lang="en-GB"/>
        </a:p>
      </dgm:t>
    </dgm:pt>
    <dgm:pt modelId="{D7C38C4C-CC18-384C-856A-788C1BD38322}">
      <dgm:prSet/>
      <dgm:spPr/>
      <dgm:t>
        <a:bodyPr/>
        <a:lstStyle/>
        <a:p>
          <a:r>
            <a:rPr lang="en-GB" dirty="0"/>
            <a:t>Q2</a:t>
          </a:r>
        </a:p>
      </dgm:t>
    </dgm:pt>
    <dgm:pt modelId="{EE475DEB-4980-814F-AA08-6972E376266E}" type="parTrans" cxnId="{5C27D439-2117-7C47-81A6-1F4E001F0595}">
      <dgm:prSet/>
      <dgm:spPr/>
      <dgm:t>
        <a:bodyPr/>
        <a:lstStyle/>
        <a:p>
          <a:endParaRPr lang="en-GB"/>
        </a:p>
      </dgm:t>
    </dgm:pt>
    <dgm:pt modelId="{6EA4528A-C900-E648-95B1-7A4727DE4DA7}" type="sibTrans" cxnId="{5C27D439-2117-7C47-81A6-1F4E001F0595}">
      <dgm:prSet/>
      <dgm:spPr/>
      <dgm:t>
        <a:bodyPr/>
        <a:lstStyle/>
        <a:p>
          <a:endParaRPr lang="en-GB"/>
        </a:p>
      </dgm:t>
    </dgm:pt>
    <dgm:pt modelId="{10321468-1906-DD44-8439-F9AC1F4B8B61}">
      <dgm:prSet/>
      <dgm:spPr/>
      <dgm:t>
        <a:bodyPr/>
        <a:lstStyle/>
        <a:p>
          <a:r>
            <a:rPr lang="en-GB" dirty="0"/>
            <a:t>Q3</a:t>
          </a:r>
        </a:p>
      </dgm:t>
    </dgm:pt>
    <dgm:pt modelId="{99F63AE1-C663-F24A-825C-A74EC7046BDE}" type="parTrans" cxnId="{2E37465C-F79B-BC49-B8B8-35EE76D9DFDD}">
      <dgm:prSet/>
      <dgm:spPr/>
      <dgm:t>
        <a:bodyPr/>
        <a:lstStyle/>
        <a:p>
          <a:endParaRPr lang="en-GB"/>
        </a:p>
      </dgm:t>
    </dgm:pt>
    <dgm:pt modelId="{A3CC2714-DC4C-7041-A125-63363D989805}" type="sibTrans" cxnId="{2E37465C-F79B-BC49-B8B8-35EE76D9DFDD}">
      <dgm:prSet/>
      <dgm:spPr/>
      <dgm:t>
        <a:bodyPr/>
        <a:lstStyle/>
        <a:p>
          <a:endParaRPr lang="en-GB"/>
        </a:p>
      </dgm:t>
    </dgm:pt>
    <dgm:pt modelId="{46A228BB-4B7C-5D47-85B4-FD27F6E436D9}">
      <dgm:prSet/>
      <dgm:spPr/>
      <dgm:t>
        <a:bodyPr/>
        <a:lstStyle/>
        <a:p>
          <a:r>
            <a:rPr lang="en-GB" dirty="0"/>
            <a:t>Q4</a:t>
          </a:r>
        </a:p>
      </dgm:t>
    </dgm:pt>
    <dgm:pt modelId="{AA730A1D-EBE0-AE4A-8D6A-22CA09A71071}" type="parTrans" cxnId="{53885D4F-0AAC-654B-8A30-8EA70B1835D2}">
      <dgm:prSet/>
      <dgm:spPr/>
      <dgm:t>
        <a:bodyPr/>
        <a:lstStyle/>
        <a:p>
          <a:endParaRPr lang="en-GB"/>
        </a:p>
      </dgm:t>
    </dgm:pt>
    <dgm:pt modelId="{82A39CE8-F4C0-C448-A21A-69DB04735C9D}" type="sibTrans" cxnId="{53885D4F-0AAC-654B-8A30-8EA70B1835D2}">
      <dgm:prSet/>
      <dgm:spPr/>
      <dgm:t>
        <a:bodyPr/>
        <a:lstStyle/>
        <a:p>
          <a:endParaRPr lang="en-GB"/>
        </a:p>
      </dgm:t>
    </dgm:pt>
    <dgm:pt modelId="{C0BAE06E-43E8-2547-A03A-E26E183DA7DF}" type="pres">
      <dgm:prSet presAssocID="{9B29CA53-4158-DF45-8C77-5AC9520D14A8}" presName="Name0" presStyleCnt="0">
        <dgm:presLayoutVars>
          <dgm:dir/>
          <dgm:resizeHandles val="exact"/>
        </dgm:presLayoutVars>
      </dgm:prSet>
      <dgm:spPr/>
    </dgm:pt>
    <dgm:pt modelId="{7AB98477-5ABA-734F-93FD-E3C1DD925316}" type="pres">
      <dgm:prSet presAssocID="{10830852-6FEA-604E-AE5B-A80BBA7A02AA}" presName="parTxOnly" presStyleLbl="node1" presStyleIdx="0" presStyleCnt="20">
        <dgm:presLayoutVars>
          <dgm:bulletEnabled val="1"/>
        </dgm:presLayoutVars>
      </dgm:prSet>
      <dgm:spPr/>
    </dgm:pt>
    <dgm:pt modelId="{54CE8659-5876-1741-AEDE-8F52D72DEA13}" type="pres">
      <dgm:prSet presAssocID="{B0FD8DA6-DEBA-D84F-9926-4AC08AA220D5}" presName="parSpace" presStyleCnt="0"/>
      <dgm:spPr/>
    </dgm:pt>
    <dgm:pt modelId="{88BC3A00-97D7-314C-9BC6-F2401E322F61}" type="pres">
      <dgm:prSet presAssocID="{E737965B-F1F3-3B4C-AAC1-07A7EB01E789}" presName="parTxOnly" presStyleLbl="node1" presStyleIdx="1" presStyleCnt="20">
        <dgm:presLayoutVars>
          <dgm:bulletEnabled val="1"/>
        </dgm:presLayoutVars>
      </dgm:prSet>
      <dgm:spPr/>
    </dgm:pt>
    <dgm:pt modelId="{A77E0731-20A5-6A4E-8604-679C5FD9341C}" type="pres">
      <dgm:prSet presAssocID="{44EC5D18-BC13-854A-8B0F-1A067069E433}" presName="parSpace" presStyleCnt="0"/>
      <dgm:spPr/>
    </dgm:pt>
    <dgm:pt modelId="{22A0CAA0-F6D1-F240-8FA1-64ECB85EC240}" type="pres">
      <dgm:prSet presAssocID="{510A9E0D-62A7-994B-89A7-DB249096F191}" presName="parTxOnly" presStyleLbl="node1" presStyleIdx="2" presStyleCnt="20">
        <dgm:presLayoutVars>
          <dgm:bulletEnabled val="1"/>
        </dgm:presLayoutVars>
      </dgm:prSet>
      <dgm:spPr/>
    </dgm:pt>
    <dgm:pt modelId="{D911B569-C7E1-2449-ABC4-FFA54082256F}" type="pres">
      <dgm:prSet presAssocID="{597BF5BB-B19F-3A42-9A6A-0CA781725142}" presName="parSpace" presStyleCnt="0"/>
      <dgm:spPr/>
    </dgm:pt>
    <dgm:pt modelId="{B840FA32-5C01-FD4B-89ED-96FC2A0AE3B5}" type="pres">
      <dgm:prSet presAssocID="{775A8160-CEDF-3C40-B1E3-0C5BFE093A9E}" presName="parTxOnly" presStyleLbl="node1" presStyleIdx="3" presStyleCnt="20">
        <dgm:presLayoutVars>
          <dgm:bulletEnabled val="1"/>
        </dgm:presLayoutVars>
      </dgm:prSet>
      <dgm:spPr/>
    </dgm:pt>
    <dgm:pt modelId="{B682EF5D-418A-BA41-B74A-522CED9BFC50}" type="pres">
      <dgm:prSet presAssocID="{ED0F9C26-E491-A044-8C59-6B1E7E1D3770}" presName="parSpace" presStyleCnt="0"/>
      <dgm:spPr/>
    </dgm:pt>
    <dgm:pt modelId="{FD033AB2-8CB7-E841-A0EF-34E39386DBFB}" type="pres">
      <dgm:prSet presAssocID="{D3777432-AC3A-0E41-B2FA-4E72E592A51D}" presName="parTxOnly" presStyleLbl="node1" presStyleIdx="4" presStyleCnt="20">
        <dgm:presLayoutVars>
          <dgm:bulletEnabled val="1"/>
        </dgm:presLayoutVars>
      </dgm:prSet>
      <dgm:spPr/>
    </dgm:pt>
    <dgm:pt modelId="{8C8CD8FD-D07E-3140-B260-CF89820DC3FC}" type="pres">
      <dgm:prSet presAssocID="{F068EE2C-15E3-AA47-871B-2E09D06F22EF}" presName="parSpace" presStyleCnt="0"/>
      <dgm:spPr/>
    </dgm:pt>
    <dgm:pt modelId="{AAE3ED3F-85DC-194A-8144-2F224D7EAA5E}" type="pres">
      <dgm:prSet presAssocID="{1D79074E-7AEA-594F-8244-2DEEC962B16E}" presName="parTxOnly" presStyleLbl="node1" presStyleIdx="5" presStyleCnt="20">
        <dgm:presLayoutVars>
          <dgm:bulletEnabled val="1"/>
        </dgm:presLayoutVars>
      </dgm:prSet>
      <dgm:spPr/>
    </dgm:pt>
    <dgm:pt modelId="{4C04E4FC-3EA9-3B4D-A046-172D05BBF61C}" type="pres">
      <dgm:prSet presAssocID="{21570368-CBAB-4843-BEE9-3C3C374DE46B}" presName="parSpace" presStyleCnt="0"/>
      <dgm:spPr/>
    </dgm:pt>
    <dgm:pt modelId="{5560F4C4-307F-FB4C-A8E2-0ADA39995E16}" type="pres">
      <dgm:prSet presAssocID="{F9ECC407-0C96-944B-B1E9-B6898B7F69A2}" presName="parTxOnly" presStyleLbl="node1" presStyleIdx="6" presStyleCnt="20">
        <dgm:presLayoutVars>
          <dgm:bulletEnabled val="1"/>
        </dgm:presLayoutVars>
      </dgm:prSet>
      <dgm:spPr/>
    </dgm:pt>
    <dgm:pt modelId="{F6D913E6-8C6E-9341-9474-7861E8A18C3E}" type="pres">
      <dgm:prSet presAssocID="{5084FB04-AD85-9541-BDAD-6D6C9CBAFEFE}" presName="parSpace" presStyleCnt="0"/>
      <dgm:spPr/>
    </dgm:pt>
    <dgm:pt modelId="{9E8DA5F8-0093-B44B-9B4E-1690D307C545}" type="pres">
      <dgm:prSet presAssocID="{E01588A3-18B9-9941-BED6-AFA81BBF9CD2}" presName="parTxOnly" presStyleLbl="node1" presStyleIdx="7" presStyleCnt="20">
        <dgm:presLayoutVars>
          <dgm:bulletEnabled val="1"/>
        </dgm:presLayoutVars>
      </dgm:prSet>
      <dgm:spPr/>
    </dgm:pt>
    <dgm:pt modelId="{03C2CE98-6D83-D14A-AA2D-79D972B64FEB}" type="pres">
      <dgm:prSet presAssocID="{55D43745-CEF8-B746-9FE7-8CF3508163A3}" presName="parSpace" presStyleCnt="0"/>
      <dgm:spPr/>
    </dgm:pt>
    <dgm:pt modelId="{B47A73FF-6449-3D4E-A875-A9E1FD4AFF96}" type="pres">
      <dgm:prSet presAssocID="{1F007136-CA9A-D942-ACFB-26EA17F03DFB}" presName="parTxOnly" presStyleLbl="node1" presStyleIdx="8" presStyleCnt="20">
        <dgm:presLayoutVars>
          <dgm:bulletEnabled val="1"/>
        </dgm:presLayoutVars>
      </dgm:prSet>
      <dgm:spPr/>
    </dgm:pt>
    <dgm:pt modelId="{2EAC1C92-F89C-9C44-A196-62E2DF324328}" type="pres">
      <dgm:prSet presAssocID="{686C64B0-F101-C446-A1F2-BFCC4A186878}" presName="parSpace" presStyleCnt="0"/>
      <dgm:spPr/>
    </dgm:pt>
    <dgm:pt modelId="{AC49A5E4-F28C-BA49-8CD6-93D57F0AC2C9}" type="pres">
      <dgm:prSet presAssocID="{6CA91330-32C8-6E4D-9A1B-E7A4DDCD441B}" presName="parTxOnly" presStyleLbl="node1" presStyleIdx="9" presStyleCnt="20">
        <dgm:presLayoutVars>
          <dgm:bulletEnabled val="1"/>
        </dgm:presLayoutVars>
      </dgm:prSet>
      <dgm:spPr/>
    </dgm:pt>
    <dgm:pt modelId="{A59C0513-EA3D-1940-85DD-AA5F9C39D084}" type="pres">
      <dgm:prSet presAssocID="{9166E31D-E25D-BB48-B2C7-2507A85C9907}" presName="parSpace" presStyleCnt="0"/>
      <dgm:spPr/>
    </dgm:pt>
    <dgm:pt modelId="{C2EE056D-26D1-964F-9935-36651E29CAFB}" type="pres">
      <dgm:prSet presAssocID="{F1AC4B2B-B818-7848-B631-15A29403D5ED}" presName="parTxOnly" presStyleLbl="node1" presStyleIdx="10" presStyleCnt="20">
        <dgm:presLayoutVars>
          <dgm:bulletEnabled val="1"/>
        </dgm:presLayoutVars>
      </dgm:prSet>
      <dgm:spPr/>
    </dgm:pt>
    <dgm:pt modelId="{7436BF51-4C75-8E4B-979E-1D56EA1672F4}" type="pres">
      <dgm:prSet presAssocID="{408F4AC9-723F-A342-A618-677AAE3BB88E}" presName="parSpace" presStyleCnt="0"/>
      <dgm:spPr/>
    </dgm:pt>
    <dgm:pt modelId="{B696C065-3437-C240-BCAC-E44BD2374D7B}" type="pres">
      <dgm:prSet presAssocID="{B41AA623-23EF-894D-8BFE-AD509DC667A2}" presName="parTxOnly" presStyleLbl="node1" presStyleIdx="11" presStyleCnt="20">
        <dgm:presLayoutVars>
          <dgm:bulletEnabled val="1"/>
        </dgm:presLayoutVars>
      </dgm:prSet>
      <dgm:spPr/>
    </dgm:pt>
    <dgm:pt modelId="{D7235231-979C-5143-8F02-83AE591EE248}" type="pres">
      <dgm:prSet presAssocID="{930D4EE7-CF1E-1C43-88DE-3F7268F25008}" presName="parSpace" presStyleCnt="0"/>
      <dgm:spPr/>
    </dgm:pt>
    <dgm:pt modelId="{A80833B1-7468-904F-9FAF-0F71028B4C55}" type="pres">
      <dgm:prSet presAssocID="{A73E7FC0-AC9D-E247-9E15-D57C290451B0}" presName="parTxOnly" presStyleLbl="node1" presStyleIdx="12" presStyleCnt="20">
        <dgm:presLayoutVars>
          <dgm:bulletEnabled val="1"/>
        </dgm:presLayoutVars>
      </dgm:prSet>
      <dgm:spPr/>
    </dgm:pt>
    <dgm:pt modelId="{61D5C604-6DD4-D445-88DD-E2E6ED812222}" type="pres">
      <dgm:prSet presAssocID="{58CD9601-C07F-3947-AE54-EF5BE79C82D6}" presName="parSpace" presStyleCnt="0"/>
      <dgm:spPr/>
    </dgm:pt>
    <dgm:pt modelId="{C6B84054-FE1D-0E4D-B5B5-266DA55DBC0F}" type="pres">
      <dgm:prSet presAssocID="{EFA0EB2D-D451-0643-9062-EF3229E56F7F}" presName="parTxOnly" presStyleLbl="node1" presStyleIdx="13" presStyleCnt="20">
        <dgm:presLayoutVars>
          <dgm:bulletEnabled val="1"/>
        </dgm:presLayoutVars>
      </dgm:prSet>
      <dgm:spPr/>
    </dgm:pt>
    <dgm:pt modelId="{BC46B929-8841-F04C-AF56-4DEA1D26989B}" type="pres">
      <dgm:prSet presAssocID="{40AA1C7B-98D7-1044-AEB7-66D7832E08C9}" presName="parSpace" presStyleCnt="0"/>
      <dgm:spPr/>
    </dgm:pt>
    <dgm:pt modelId="{6845B650-4E23-0848-8044-043A63D4643A}" type="pres">
      <dgm:prSet presAssocID="{5FE2CBC4-D498-5B49-A234-0C11F0CCC341}" presName="parTxOnly" presStyleLbl="node1" presStyleIdx="14" presStyleCnt="20">
        <dgm:presLayoutVars>
          <dgm:bulletEnabled val="1"/>
        </dgm:presLayoutVars>
      </dgm:prSet>
      <dgm:spPr/>
    </dgm:pt>
    <dgm:pt modelId="{2F3D2C98-396A-E248-8B3E-273E1A218366}" type="pres">
      <dgm:prSet presAssocID="{3DD98748-C2C8-9545-8068-398657BCB22C}" presName="parSpace" presStyleCnt="0"/>
      <dgm:spPr/>
    </dgm:pt>
    <dgm:pt modelId="{A6FA16F2-BBF3-654E-99C5-99A61CEC447D}" type="pres">
      <dgm:prSet presAssocID="{9893DECC-57BB-DF47-BA2B-6CBED6C47C5B}" presName="parTxOnly" presStyleLbl="node1" presStyleIdx="15" presStyleCnt="20">
        <dgm:presLayoutVars>
          <dgm:bulletEnabled val="1"/>
        </dgm:presLayoutVars>
      </dgm:prSet>
      <dgm:spPr/>
    </dgm:pt>
    <dgm:pt modelId="{703220BD-3D8C-3A45-885F-17538CD8396F}" type="pres">
      <dgm:prSet presAssocID="{419DBBFE-964C-CA4C-9179-CFEB26F699ED}" presName="parSpace" presStyleCnt="0"/>
      <dgm:spPr/>
    </dgm:pt>
    <dgm:pt modelId="{16620D10-025A-1C41-B8D2-6C57B625C8E9}" type="pres">
      <dgm:prSet presAssocID="{3CFE2127-5AC1-854F-BFC3-BE587415FD4C}" presName="parTxOnly" presStyleLbl="node1" presStyleIdx="16" presStyleCnt="20">
        <dgm:presLayoutVars>
          <dgm:bulletEnabled val="1"/>
        </dgm:presLayoutVars>
      </dgm:prSet>
      <dgm:spPr/>
    </dgm:pt>
    <dgm:pt modelId="{C3844C3D-8103-A44C-95CD-3160D2B53945}" type="pres">
      <dgm:prSet presAssocID="{211B8043-9388-0041-A57C-2928C7F3DD24}" presName="parSpace" presStyleCnt="0"/>
      <dgm:spPr/>
    </dgm:pt>
    <dgm:pt modelId="{E79B8EF6-DF41-A64C-9D5F-905223A804B8}" type="pres">
      <dgm:prSet presAssocID="{D7C38C4C-CC18-384C-856A-788C1BD38322}" presName="parTxOnly" presStyleLbl="node1" presStyleIdx="17" presStyleCnt="20">
        <dgm:presLayoutVars>
          <dgm:bulletEnabled val="1"/>
        </dgm:presLayoutVars>
      </dgm:prSet>
      <dgm:spPr/>
    </dgm:pt>
    <dgm:pt modelId="{4F21FD3C-99F7-A44E-9654-9DA7C24F9006}" type="pres">
      <dgm:prSet presAssocID="{6EA4528A-C900-E648-95B1-7A4727DE4DA7}" presName="parSpace" presStyleCnt="0"/>
      <dgm:spPr/>
    </dgm:pt>
    <dgm:pt modelId="{CF9E1077-8417-574B-844B-3D340A76431D}" type="pres">
      <dgm:prSet presAssocID="{10321468-1906-DD44-8439-F9AC1F4B8B61}" presName="parTxOnly" presStyleLbl="node1" presStyleIdx="18" presStyleCnt="20">
        <dgm:presLayoutVars>
          <dgm:bulletEnabled val="1"/>
        </dgm:presLayoutVars>
      </dgm:prSet>
      <dgm:spPr/>
    </dgm:pt>
    <dgm:pt modelId="{385020CC-8223-AC4E-B253-08F25904B457}" type="pres">
      <dgm:prSet presAssocID="{A3CC2714-DC4C-7041-A125-63363D989805}" presName="parSpace" presStyleCnt="0"/>
      <dgm:spPr/>
    </dgm:pt>
    <dgm:pt modelId="{27955B05-4E0C-3040-82A8-AA73F917DC0F}" type="pres">
      <dgm:prSet presAssocID="{46A228BB-4B7C-5D47-85B4-FD27F6E436D9}" presName="parTxOnly" presStyleLbl="node1" presStyleIdx="19" presStyleCnt="20">
        <dgm:presLayoutVars>
          <dgm:bulletEnabled val="1"/>
        </dgm:presLayoutVars>
      </dgm:prSet>
      <dgm:spPr/>
    </dgm:pt>
  </dgm:ptLst>
  <dgm:cxnLst>
    <dgm:cxn modelId="{C7995208-B0DB-2243-875F-DFF24C8BF448}" type="presOf" srcId="{A73E7FC0-AC9D-E247-9E15-D57C290451B0}" destId="{A80833B1-7468-904F-9FAF-0F71028B4C55}" srcOrd="0" destOrd="0" presId="urn:microsoft.com/office/officeart/2005/8/layout/hChevron3"/>
    <dgm:cxn modelId="{F4028409-6760-CE4B-89CE-FF7BEA6CAA5B}" srcId="{9B29CA53-4158-DF45-8C77-5AC9520D14A8}" destId="{B41AA623-23EF-894D-8BFE-AD509DC667A2}" srcOrd="11" destOrd="0" parTransId="{829AD94F-AA52-B040-A609-23DE1216B760}" sibTransId="{930D4EE7-CF1E-1C43-88DE-3F7268F25008}"/>
    <dgm:cxn modelId="{7FA88709-D32D-4641-8730-C181A5E385FD}" srcId="{9B29CA53-4158-DF45-8C77-5AC9520D14A8}" destId="{1D79074E-7AEA-594F-8244-2DEEC962B16E}" srcOrd="5" destOrd="0" parTransId="{D57E9E92-04CE-BD40-BBBB-06EB0A78D2DB}" sibTransId="{21570368-CBAB-4843-BEE9-3C3C374DE46B}"/>
    <dgm:cxn modelId="{DD3DE30E-6AFF-9B4C-A19D-489383D401E3}" srcId="{9B29CA53-4158-DF45-8C77-5AC9520D14A8}" destId="{6CA91330-32C8-6E4D-9A1B-E7A4DDCD441B}" srcOrd="9" destOrd="0" parTransId="{7C0D9E74-28A9-AF48-BF0B-37A7803DBC36}" sibTransId="{9166E31D-E25D-BB48-B2C7-2507A85C9907}"/>
    <dgm:cxn modelId="{471AE810-FBEE-0143-A31F-E9D4B7AC9156}" srcId="{9B29CA53-4158-DF45-8C77-5AC9520D14A8}" destId="{3CFE2127-5AC1-854F-BFC3-BE587415FD4C}" srcOrd="16" destOrd="0" parTransId="{23137816-AD49-3344-BAC9-A56753D9B590}" sibTransId="{211B8043-9388-0041-A57C-2928C7F3DD24}"/>
    <dgm:cxn modelId="{E082F215-3AFB-9E41-A63D-1F75DDFF2975}" srcId="{9B29CA53-4158-DF45-8C77-5AC9520D14A8}" destId="{510A9E0D-62A7-994B-89A7-DB249096F191}" srcOrd="2" destOrd="0" parTransId="{884D5C30-BCCF-F44A-9795-7D06C87973CE}" sibTransId="{597BF5BB-B19F-3A42-9A6A-0CA781725142}"/>
    <dgm:cxn modelId="{177A7616-F414-C34C-B830-72F8229CF3CC}" srcId="{9B29CA53-4158-DF45-8C77-5AC9520D14A8}" destId="{F1AC4B2B-B818-7848-B631-15A29403D5ED}" srcOrd="10" destOrd="0" parTransId="{CB8B9BDE-6068-4E4A-851D-1AA01FEE7D22}" sibTransId="{408F4AC9-723F-A342-A618-677AAE3BB88E}"/>
    <dgm:cxn modelId="{19745929-100B-7E46-9B6E-370CD5384ECA}" srcId="{9B29CA53-4158-DF45-8C77-5AC9520D14A8}" destId="{A73E7FC0-AC9D-E247-9E15-D57C290451B0}" srcOrd="12" destOrd="0" parTransId="{81021B2E-1B56-FA4E-9946-331EC85FB222}" sibTransId="{58CD9601-C07F-3947-AE54-EF5BE79C82D6}"/>
    <dgm:cxn modelId="{9B8A982C-CE39-2C43-9C9E-A297D79167A4}" srcId="{9B29CA53-4158-DF45-8C77-5AC9520D14A8}" destId="{775A8160-CEDF-3C40-B1E3-0C5BFE093A9E}" srcOrd="3" destOrd="0" parTransId="{DD3B6C18-F967-3E47-A559-76A10A0F502B}" sibTransId="{ED0F9C26-E491-A044-8C59-6B1E7E1D3770}"/>
    <dgm:cxn modelId="{6E571536-1F45-4943-9773-2CFB26AAF6E8}" type="presOf" srcId="{510A9E0D-62A7-994B-89A7-DB249096F191}" destId="{22A0CAA0-F6D1-F240-8FA1-64ECB85EC240}" srcOrd="0" destOrd="0" presId="urn:microsoft.com/office/officeart/2005/8/layout/hChevron3"/>
    <dgm:cxn modelId="{5C27D439-2117-7C47-81A6-1F4E001F0595}" srcId="{9B29CA53-4158-DF45-8C77-5AC9520D14A8}" destId="{D7C38C4C-CC18-384C-856A-788C1BD38322}" srcOrd="17" destOrd="0" parTransId="{EE475DEB-4980-814F-AA08-6972E376266E}" sibTransId="{6EA4528A-C900-E648-95B1-7A4727DE4DA7}"/>
    <dgm:cxn modelId="{91209E3C-01CE-A641-B7BC-BECC9E639C65}" srcId="{9B29CA53-4158-DF45-8C77-5AC9520D14A8}" destId="{1F007136-CA9A-D942-ACFB-26EA17F03DFB}" srcOrd="8" destOrd="0" parTransId="{A8A9598D-B46A-D84D-9A19-3B9B1459F447}" sibTransId="{686C64B0-F101-C446-A1F2-BFCC4A186878}"/>
    <dgm:cxn modelId="{B1B9B23F-D0CA-7346-86CB-CB5510075B23}" type="presOf" srcId="{EFA0EB2D-D451-0643-9062-EF3229E56F7F}" destId="{C6B84054-FE1D-0E4D-B5B5-266DA55DBC0F}" srcOrd="0" destOrd="0" presId="urn:microsoft.com/office/officeart/2005/8/layout/hChevron3"/>
    <dgm:cxn modelId="{66F58840-67EE-0E4D-913A-C6A38214020D}" type="presOf" srcId="{5FE2CBC4-D498-5B49-A234-0C11F0CCC341}" destId="{6845B650-4E23-0848-8044-043A63D4643A}" srcOrd="0" destOrd="0" presId="urn:microsoft.com/office/officeart/2005/8/layout/hChevron3"/>
    <dgm:cxn modelId="{FF7F5F46-6B34-854B-8A38-2247B9752CB5}" type="presOf" srcId="{775A8160-CEDF-3C40-B1E3-0C5BFE093A9E}" destId="{B840FA32-5C01-FD4B-89ED-96FC2A0AE3B5}" srcOrd="0" destOrd="0" presId="urn:microsoft.com/office/officeart/2005/8/layout/hChevron3"/>
    <dgm:cxn modelId="{69B3EB4C-4118-264A-A83F-DEE3674F19D4}" srcId="{9B29CA53-4158-DF45-8C77-5AC9520D14A8}" destId="{5FE2CBC4-D498-5B49-A234-0C11F0CCC341}" srcOrd="14" destOrd="0" parTransId="{D32E391E-BCBF-F246-BE23-077EE8067F22}" sibTransId="{3DD98748-C2C8-9545-8068-398657BCB22C}"/>
    <dgm:cxn modelId="{53885D4F-0AAC-654B-8A30-8EA70B1835D2}" srcId="{9B29CA53-4158-DF45-8C77-5AC9520D14A8}" destId="{46A228BB-4B7C-5D47-85B4-FD27F6E436D9}" srcOrd="19" destOrd="0" parTransId="{AA730A1D-EBE0-AE4A-8D6A-22CA09A71071}" sibTransId="{82A39CE8-F4C0-C448-A21A-69DB04735C9D}"/>
    <dgm:cxn modelId="{2E37465C-F79B-BC49-B8B8-35EE76D9DFDD}" srcId="{9B29CA53-4158-DF45-8C77-5AC9520D14A8}" destId="{10321468-1906-DD44-8439-F9AC1F4B8B61}" srcOrd="18" destOrd="0" parTransId="{99F63AE1-C663-F24A-825C-A74EC7046BDE}" sibTransId="{A3CC2714-DC4C-7041-A125-63363D989805}"/>
    <dgm:cxn modelId="{92A14062-4E02-6044-8A8D-7E9EF0F80EFA}" type="presOf" srcId="{10321468-1906-DD44-8439-F9AC1F4B8B61}" destId="{CF9E1077-8417-574B-844B-3D340A76431D}" srcOrd="0" destOrd="0" presId="urn:microsoft.com/office/officeart/2005/8/layout/hChevron3"/>
    <dgm:cxn modelId="{53630B64-B7A5-C54A-8311-AD85DEAFA2C8}" srcId="{9B29CA53-4158-DF45-8C77-5AC9520D14A8}" destId="{D3777432-AC3A-0E41-B2FA-4E72E592A51D}" srcOrd="4" destOrd="0" parTransId="{B450B14B-AA8B-8846-8DEC-BF7C9E1F2BCA}" sibTransId="{F068EE2C-15E3-AA47-871B-2E09D06F22EF}"/>
    <dgm:cxn modelId="{864D1174-FC76-B947-A24D-E42762B295D8}" type="presOf" srcId="{6CA91330-32C8-6E4D-9A1B-E7A4DDCD441B}" destId="{AC49A5E4-F28C-BA49-8CD6-93D57F0AC2C9}" srcOrd="0" destOrd="0" presId="urn:microsoft.com/office/officeart/2005/8/layout/hChevron3"/>
    <dgm:cxn modelId="{8F68F178-9632-574F-BDE2-A872F8391B94}" type="presOf" srcId="{F1AC4B2B-B818-7848-B631-15A29403D5ED}" destId="{C2EE056D-26D1-964F-9935-36651E29CAFB}" srcOrd="0" destOrd="0" presId="urn:microsoft.com/office/officeart/2005/8/layout/hChevron3"/>
    <dgm:cxn modelId="{3093CE81-E67B-4F4A-836F-364BD09560A8}" type="presOf" srcId="{D7C38C4C-CC18-384C-856A-788C1BD38322}" destId="{E79B8EF6-DF41-A64C-9D5F-905223A804B8}" srcOrd="0" destOrd="0" presId="urn:microsoft.com/office/officeart/2005/8/layout/hChevron3"/>
    <dgm:cxn modelId="{0F540383-D0CB-9E4C-A9F8-E96F3C3B949F}" type="presOf" srcId="{3CFE2127-5AC1-854F-BFC3-BE587415FD4C}" destId="{16620D10-025A-1C41-B8D2-6C57B625C8E9}" srcOrd="0" destOrd="0" presId="urn:microsoft.com/office/officeart/2005/8/layout/hChevron3"/>
    <dgm:cxn modelId="{13AB8484-81FB-BC46-BCAB-6E5F9A625F59}" type="presOf" srcId="{F9ECC407-0C96-944B-B1E9-B6898B7F69A2}" destId="{5560F4C4-307F-FB4C-A8E2-0ADA39995E16}" srcOrd="0" destOrd="0" presId="urn:microsoft.com/office/officeart/2005/8/layout/hChevron3"/>
    <dgm:cxn modelId="{F69AEE85-95BB-494C-A1BA-4ED3828460D0}" srcId="{9B29CA53-4158-DF45-8C77-5AC9520D14A8}" destId="{E01588A3-18B9-9941-BED6-AFA81BBF9CD2}" srcOrd="7" destOrd="0" parTransId="{FB85F207-D539-8E43-AA1F-E0A5C2DAD67B}" sibTransId="{55D43745-CEF8-B746-9FE7-8CF3508163A3}"/>
    <dgm:cxn modelId="{64C2E896-CF12-2F4F-B069-E8665F6F02F3}" type="presOf" srcId="{10830852-6FEA-604E-AE5B-A80BBA7A02AA}" destId="{7AB98477-5ABA-734F-93FD-E3C1DD925316}" srcOrd="0" destOrd="0" presId="urn:microsoft.com/office/officeart/2005/8/layout/hChevron3"/>
    <dgm:cxn modelId="{40497D99-7495-A149-8A06-B0B46F39C1C9}" type="presOf" srcId="{E737965B-F1F3-3B4C-AAC1-07A7EB01E789}" destId="{88BC3A00-97D7-314C-9BC6-F2401E322F61}" srcOrd="0" destOrd="0" presId="urn:microsoft.com/office/officeart/2005/8/layout/hChevron3"/>
    <dgm:cxn modelId="{BE1583B0-1FE7-A343-B985-286D532ACF7E}" type="presOf" srcId="{B41AA623-23EF-894D-8BFE-AD509DC667A2}" destId="{B696C065-3437-C240-BCAC-E44BD2374D7B}" srcOrd="0" destOrd="0" presId="urn:microsoft.com/office/officeart/2005/8/layout/hChevron3"/>
    <dgm:cxn modelId="{C9D969B1-93BC-CE46-8A20-D441F06B0223}" srcId="{9B29CA53-4158-DF45-8C77-5AC9520D14A8}" destId="{F9ECC407-0C96-944B-B1E9-B6898B7F69A2}" srcOrd="6" destOrd="0" parTransId="{3E91A878-7745-5B42-A40B-D305F52FA16E}" sibTransId="{5084FB04-AD85-9541-BDAD-6D6C9CBAFEFE}"/>
    <dgm:cxn modelId="{4820E0B8-7C83-EA44-831A-76E42AAA66D6}" srcId="{9B29CA53-4158-DF45-8C77-5AC9520D14A8}" destId="{9893DECC-57BB-DF47-BA2B-6CBED6C47C5B}" srcOrd="15" destOrd="0" parTransId="{ABFAAD56-4941-D14D-82F2-B19574E42146}" sibTransId="{419DBBFE-964C-CA4C-9179-CFEB26F699ED}"/>
    <dgm:cxn modelId="{5C1408B9-47E8-9A45-9E06-2792B3DBDA3F}" srcId="{9B29CA53-4158-DF45-8C77-5AC9520D14A8}" destId="{E737965B-F1F3-3B4C-AAC1-07A7EB01E789}" srcOrd="1" destOrd="0" parTransId="{14081549-3A7C-9F42-9900-AB575413AF9E}" sibTransId="{44EC5D18-BC13-854A-8B0F-1A067069E433}"/>
    <dgm:cxn modelId="{00263CBB-D347-E74C-8694-821BA87565A1}" type="presOf" srcId="{D3777432-AC3A-0E41-B2FA-4E72E592A51D}" destId="{FD033AB2-8CB7-E841-A0EF-34E39386DBFB}" srcOrd="0" destOrd="0" presId="urn:microsoft.com/office/officeart/2005/8/layout/hChevron3"/>
    <dgm:cxn modelId="{D769B3BD-347B-D542-A2B5-95AE77AC86F8}" srcId="{9B29CA53-4158-DF45-8C77-5AC9520D14A8}" destId="{10830852-6FEA-604E-AE5B-A80BBA7A02AA}" srcOrd="0" destOrd="0" parTransId="{A63D8684-4606-C44D-88F1-C9C47D8FB7D3}" sibTransId="{B0FD8DA6-DEBA-D84F-9926-4AC08AA220D5}"/>
    <dgm:cxn modelId="{CF46FCBF-8EE2-1045-B70B-F40A45113254}" type="presOf" srcId="{46A228BB-4B7C-5D47-85B4-FD27F6E436D9}" destId="{27955B05-4E0C-3040-82A8-AA73F917DC0F}" srcOrd="0" destOrd="0" presId="urn:microsoft.com/office/officeart/2005/8/layout/hChevron3"/>
    <dgm:cxn modelId="{ACC4F5C9-3F5D-2048-8D71-CAAF521A57CB}" type="presOf" srcId="{1F007136-CA9A-D942-ACFB-26EA17F03DFB}" destId="{B47A73FF-6449-3D4E-A875-A9E1FD4AFF96}" srcOrd="0" destOrd="0" presId="urn:microsoft.com/office/officeart/2005/8/layout/hChevron3"/>
    <dgm:cxn modelId="{0B0494CB-448E-824F-AD53-C722B9217553}" srcId="{9B29CA53-4158-DF45-8C77-5AC9520D14A8}" destId="{EFA0EB2D-D451-0643-9062-EF3229E56F7F}" srcOrd="13" destOrd="0" parTransId="{35A34E0A-0E46-9A4B-8793-21D6F1BA3533}" sibTransId="{40AA1C7B-98D7-1044-AEB7-66D7832E08C9}"/>
    <dgm:cxn modelId="{7ECAFFE8-E9BF-A248-B1A2-E7D49F8D7A05}" type="presOf" srcId="{1D79074E-7AEA-594F-8244-2DEEC962B16E}" destId="{AAE3ED3F-85DC-194A-8144-2F224D7EAA5E}" srcOrd="0" destOrd="0" presId="urn:microsoft.com/office/officeart/2005/8/layout/hChevron3"/>
    <dgm:cxn modelId="{1828B1EC-96F8-734C-893F-D86A3E9AE2A9}" type="presOf" srcId="{E01588A3-18B9-9941-BED6-AFA81BBF9CD2}" destId="{9E8DA5F8-0093-B44B-9B4E-1690D307C545}" srcOrd="0" destOrd="0" presId="urn:microsoft.com/office/officeart/2005/8/layout/hChevron3"/>
    <dgm:cxn modelId="{85E566F4-DF5A-274E-BA65-B29887116E6D}" type="presOf" srcId="{9893DECC-57BB-DF47-BA2B-6CBED6C47C5B}" destId="{A6FA16F2-BBF3-654E-99C5-99A61CEC447D}" srcOrd="0" destOrd="0" presId="urn:microsoft.com/office/officeart/2005/8/layout/hChevron3"/>
    <dgm:cxn modelId="{A552DFFD-AB60-684E-83B2-99459C8D86C8}" type="presOf" srcId="{9B29CA53-4158-DF45-8C77-5AC9520D14A8}" destId="{C0BAE06E-43E8-2547-A03A-E26E183DA7DF}" srcOrd="0" destOrd="0" presId="urn:microsoft.com/office/officeart/2005/8/layout/hChevron3"/>
    <dgm:cxn modelId="{015556DA-F475-7D46-AFE6-235A9EA82BFA}" type="presParOf" srcId="{C0BAE06E-43E8-2547-A03A-E26E183DA7DF}" destId="{7AB98477-5ABA-734F-93FD-E3C1DD925316}" srcOrd="0" destOrd="0" presId="urn:microsoft.com/office/officeart/2005/8/layout/hChevron3"/>
    <dgm:cxn modelId="{F43C06EA-2F6C-0045-853A-394F525B273F}" type="presParOf" srcId="{C0BAE06E-43E8-2547-A03A-E26E183DA7DF}" destId="{54CE8659-5876-1741-AEDE-8F52D72DEA13}" srcOrd="1" destOrd="0" presId="urn:microsoft.com/office/officeart/2005/8/layout/hChevron3"/>
    <dgm:cxn modelId="{65059C40-AC01-E64E-9A39-D44B2910FD3D}" type="presParOf" srcId="{C0BAE06E-43E8-2547-A03A-E26E183DA7DF}" destId="{88BC3A00-97D7-314C-9BC6-F2401E322F61}" srcOrd="2" destOrd="0" presId="urn:microsoft.com/office/officeart/2005/8/layout/hChevron3"/>
    <dgm:cxn modelId="{D5610036-6468-3A46-B623-70F7E17204E7}" type="presParOf" srcId="{C0BAE06E-43E8-2547-A03A-E26E183DA7DF}" destId="{A77E0731-20A5-6A4E-8604-679C5FD9341C}" srcOrd="3" destOrd="0" presId="urn:microsoft.com/office/officeart/2005/8/layout/hChevron3"/>
    <dgm:cxn modelId="{420C66DE-B9E8-CA47-88F5-C32BDA7C9048}" type="presParOf" srcId="{C0BAE06E-43E8-2547-A03A-E26E183DA7DF}" destId="{22A0CAA0-F6D1-F240-8FA1-64ECB85EC240}" srcOrd="4" destOrd="0" presId="urn:microsoft.com/office/officeart/2005/8/layout/hChevron3"/>
    <dgm:cxn modelId="{4B2E5CD5-1C73-A74B-A6DF-1CA53D05BAA9}" type="presParOf" srcId="{C0BAE06E-43E8-2547-A03A-E26E183DA7DF}" destId="{D911B569-C7E1-2449-ABC4-FFA54082256F}" srcOrd="5" destOrd="0" presId="urn:microsoft.com/office/officeart/2005/8/layout/hChevron3"/>
    <dgm:cxn modelId="{6B1580F1-0509-DB47-933F-DD70471F1B7F}" type="presParOf" srcId="{C0BAE06E-43E8-2547-A03A-E26E183DA7DF}" destId="{B840FA32-5C01-FD4B-89ED-96FC2A0AE3B5}" srcOrd="6" destOrd="0" presId="urn:microsoft.com/office/officeart/2005/8/layout/hChevron3"/>
    <dgm:cxn modelId="{289255A2-6597-A14A-AAE6-1FD984CB9CB3}" type="presParOf" srcId="{C0BAE06E-43E8-2547-A03A-E26E183DA7DF}" destId="{B682EF5D-418A-BA41-B74A-522CED9BFC50}" srcOrd="7" destOrd="0" presId="urn:microsoft.com/office/officeart/2005/8/layout/hChevron3"/>
    <dgm:cxn modelId="{6D8211C3-3CB7-9F45-A966-BFCDD50E36EE}" type="presParOf" srcId="{C0BAE06E-43E8-2547-A03A-E26E183DA7DF}" destId="{FD033AB2-8CB7-E841-A0EF-34E39386DBFB}" srcOrd="8" destOrd="0" presId="urn:microsoft.com/office/officeart/2005/8/layout/hChevron3"/>
    <dgm:cxn modelId="{75742391-21BF-E345-947E-F6A88F0037C5}" type="presParOf" srcId="{C0BAE06E-43E8-2547-A03A-E26E183DA7DF}" destId="{8C8CD8FD-D07E-3140-B260-CF89820DC3FC}" srcOrd="9" destOrd="0" presId="urn:microsoft.com/office/officeart/2005/8/layout/hChevron3"/>
    <dgm:cxn modelId="{FACFB974-5982-C644-A62A-54C0C8319A22}" type="presParOf" srcId="{C0BAE06E-43E8-2547-A03A-E26E183DA7DF}" destId="{AAE3ED3F-85DC-194A-8144-2F224D7EAA5E}" srcOrd="10" destOrd="0" presId="urn:microsoft.com/office/officeart/2005/8/layout/hChevron3"/>
    <dgm:cxn modelId="{7F34767F-C6FF-D14D-A43B-3A59DB00D7DE}" type="presParOf" srcId="{C0BAE06E-43E8-2547-A03A-E26E183DA7DF}" destId="{4C04E4FC-3EA9-3B4D-A046-172D05BBF61C}" srcOrd="11" destOrd="0" presId="urn:microsoft.com/office/officeart/2005/8/layout/hChevron3"/>
    <dgm:cxn modelId="{25EA7CBA-ADB6-1E41-AC1D-E26223B6266B}" type="presParOf" srcId="{C0BAE06E-43E8-2547-A03A-E26E183DA7DF}" destId="{5560F4C4-307F-FB4C-A8E2-0ADA39995E16}" srcOrd="12" destOrd="0" presId="urn:microsoft.com/office/officeart/2005/8/layout/hChevron3"/>
    <dgm:cxn modelId="{2940E724-C662-7443-A6BE-F98AAE8809F5}" type="presParOf" srcId="{C0BAE06E-43E8-2547-A03A-E26E183DA7DF}" destId="{F6D913E6-8C6E-9341-9474-7861E8A18C3E}" srcOrd="13" destOrd="0" presId="urn:microsoft.com/office/officeart/2005/8/layout/hChevron3"/>
    <dgm:cxn modelId="{4B7F5950-B76B-1440-ACAC-8DF773EBB05D}" type="presParOf" srcId="{C0BAE06E-43E8-2547-A03A-E26E183DA7DF}" destId="{9E8DA5F8-0093-B44B-9B4E-1690D307C545}" srcOrd="14" destOrd="0" presId="urn:microsoft.com/office/officeart/2005/8/layout/hChevron3"/>
    <dgm:cxn modelId="{A5E31DFC-0276-A840-92E1-04EBF1C97577}" type="presParOf" srcId="{C0BAE06E-43E8-2547-A03A-E26E183DA7DF}" destId="{03C2CE98-6D83-D14A-AA2D-79D972B64FEB}" srcOrd="15" destOrd="0" presId="urn:microsoft.com/office/officeart/2005/8/layout/hChevron3"/>
    <dgm:cxn modelId="{D926EAAF-6E09-4C41-8ACD-89E84EBDA964}" type="presParOf" srcId="{C0BAE06E-43E8-2547-A03A-E26E183DA7DF}" destId="{B47A73FF-6449-3D4E-A875-A9E1FD4AFF96}" srcOrd="16" destOrd="0" presId="urn:microsoft.com/office/officeart/2005/8/layout/hChevron3"/>
    <dgm:cxn modelId="{64F93A73-E3A9-014B-952E-94701E402B41}" type="presParOf" srcId="{C0BAE06E-43E8-2547-A03A-E26E183DA7DF}" destId="{2EAC1C92-F89C-9C44-A196-62E2DF324328}" srcOrd="17" destOrd="0" presId="urn:microsoft.com/office/officeart/2005/8/layout/hChevron3"/>
    <dgm:cxn modelId="{39B048E1-B126-CC4D-A62E-A56D2DF9CB08}" type="presParOf" srcId="{C0BAE06E-43E8-2547-A03A-E26E183DA7DF}" destId="{AC49A5E4-F28C-BA49-8CD6-93D57F0AC2C9}" srcOrd="18" destOrd="0" presId="urn:microsoft.com/office/officeart/2005/8/layout/hChevron3"/>
    <dgm:cxn modelId="{7AC1C760-E04F-204F-B0C4-5FF9A7DB5FFC}" type="presParOf" srcId="{C0BAE06E-43E8-2547-A03A-E26E183DA7DF}" destId="{A59C0513-EA3D-1940-85DD-AA5F9C39D084}" srcOrd="19" destOrd="0" presId="urn:microsoft.com/office/officeart/2005/8/layout/hChevron3"/>
    <dgm:cxn modelId="{F184932E-AB5B-0A47-8E15-BBD7800D4F49}" type="presParOf" srcId="{C0BAE06E-43E8-2547-A03A-E26E183DA7DF}" destId="{C2EE056D-26D1-964F-9935-36651E29CAFB}" srcOrd="20" destOrd="0" presId="urn:microsoft.com/office/officeart/2005/8/layout/hChevron3"/>
    <dgm:cxn modelId="{3BC0D76D-BF20-4F46-A5AF-9309B97DB20B}" type="presParOf" srcId="{C0BAE06E-43E8-2547-A03A-E26E183DA7DF}" destId="{7436BF51-4C75-8E4B-979E-1D56EA1672F4}" srcOrd="21" destOrd="0" presId="urn:microsoft.com/office/officeart/2005/8/layout/hChevron3"/>
    <dgm:cxn modelId="{FE0F6271-3F3C-D04F-BAF2-3CF389BD67DD}" type="presParOf" srcId="{C0BAE06E-43E8-2547-A03A-E26E183DA7DF}" destId="{B696C065-3437-C240-BCAC-E44BD2374D7B}" srcOrd="22" destOrd="0" presId="urn:microsoft.com/office/officeart/2005/8/layout/hChevron3"/>
    <dgm:cxn modelId="{280AE084-E1EF-6F41-80BB-739A5AFCB5BD}" type="presParOf" srcId="{C0BAE06E-43E8-2547-A03A-E26E183DA7DF}" destId="{D7235231-979C-5143-8F02-83AE591EE248}" srcOrd="23" destOrd="0" presId="urn:microsoft.com/office/officeart/2005/8/layout/hChevron3"/>
    <dgm:cxn modelId="{150AC0B7-99C8-4C43-A884-C9C421882C5A}" type="presParOf" srcId="{C0BAE06E-43E8-2547-A03A-E26E183DA7DF}" destId="{A80833B1-7468-904F-9FAF-0F71028B4C55}" srcOrd="24" destOrd="0" presId="urn:microsoft.com/office/officeart/2005/8/layout/hChevron3"/>
    <dgm:cxn modelId="{D3678913-B520-3C46-BF94-DCCBEE244499}" type="presParOf" srcId="{C0BAE06E-43E8-2547-A03A-E26E183DA7DF}" destId="{61D5C604-6DD4-D445-88DD-E2E6ED812222}" srcOrd="25" destOrd="0" presId="urn:microsoft.com/office/officeart/2005/8/layout/hChevron3"/>
    <dgm:cxn modelId="{9D05EAA9-59C8-C24B-8BEE-3C956D355393}" type="presParOf" srcId="{C0BAE06E-43E8-2547-A03A-E26E183DA7DF}" destId="{C6B84054-FE1D-0E4D-B5B5-266DA55DBC0F}" srcOrd="26" destOrd="0" presId="urn:microsoft.com/office/officeart/2005/8/layout/hChevron3"/>
    <dgm:cxn modelId="{541AB33B-C99C-324F-9657-6E56B0CAFE69}" type="presParOf" srcId="{C0BAE06E-43E8-2547-A03A-E26E183DA7DF}" destId="{BC46B929-8841-F04C-AF56-4DEA1D26989B}" srcOrd="27" destOrd="0" presId="urn:microsoft.com/office/officeart/2005/8/layout/hChevron3"/>
    <dgm:cxn modelId="{534BEAB5-D597-4C4F-A87D-F7A05F6D1BEB}" type="presParOf" srcId="{C0BAE06E-43E8-2547-A03A-E26E183DA7DF}" destId="{6845B650-4E23-0848-8044-043A63D4643A}" srcOrd="28" destOrd="0" presId="urn:microsoft.com/office/officeart/2005/8/layout/hChevron3"/>
    <dgm:cxn modelId="{E7FFA40D-8CD4-344D-87B8-12BCB74E958E}" type="presParOf" srcId="{C0BAE06E-43E8-2547-A03A-E26E183DA7DF}" destId="{2F3D2C98-396A-E248-8B3E-273E1A218366}" srcOrd="29" destOrd="0" presId="urn:microsoft.com/office/officeart/2005/8/layout/hChevron3"/>
    <dgm:cxn modelId="{EB8F32BD-BF89-6A40-BF68-37712929116A}" type="presParOf" srcId="{C0BAE06E-43E8-2547-A03A-E26E183DA7DF}" destId="{A6FA16F2-BBF3-654E-99C5-99A61CEC447D}" srcOrd="30" destOrd="0" presId="urn:microsoft.com/office/officeart/2005/8/layout/hChevron3"/>
    <dgm:cxn modelId="{5BEF1E37-604A-3841-802F-7BFBE9E7FBEB}" type="presParOf" srcId="{C0BAE06E-43E8-2547-A03A-E26E183DA7DF}" destId="{703220BD-3D8C-3A45-885F-17538CD8396F}" srcOrd="31" destOrd="0" presId="urn:microsoft.com/office/officeart/2005/8/layout/hChevron3"/>
    <dgm:cxn modelId="{49BB5D32-1CB6-484D-BE5C-E56E6D622EFE}" type="presParOf" srcId="{C0BAE06E-43E8-2547-A03A-E26E183DA7DF}" destId="{16620D10-025A-1C41-B8D2-6C57B625C8E9}" srcOrd="32" destOrd="0" presId="urn:microsoft.com/office/officeart/2005/8/layout/hChevron3"/>
    <dgm:cxn modelId="{67A13FC6-CF47-9F4D-BC12-1E73E62E7338}" type="presParOf" srcId="{C0BAE06E-43E8-2547-A03A-E26E183DA7DF}" destId="{C3844C3D-8103-A44C-95CD-3160D2B53945}" srcOrd="33" destOrd="0" presId="urn:microsoft.com/office/officeart/2005/8/layout/hChevron3"/>
    <dgm:cxn modelId="{C4D0ABFE-58EF-2445-A74A-DEC7789E1CE1}" type="presParOf" srcId="{C0BAE06E-43E8-2547-A03A-E26E183DA7DF}" destId="{E79B8EF6-DF41-A64C-9D5F-905223A804B8}" srcOrd="34" destOrd="0" presId="urn:microsoft.com/office/officeart/2005/8/layout/hChevron3"/>
    <dgm:cxn modelId="{E62E2690-191D-B746-83E7-6154B6F2D45D}" type="presParOf" srcId="{C0BAE06E-43E8-2547-A03A-E26E183DA7DF}" destId="{4F21FD3C-99F7-A44E-9654-9DA7C24F9006}" srcOrd="35" destOrd="0" presId="urn:microsoft.com/office/officeart/2005/8/layout/hChevron3"/>
    <dgm:cxn modelId="{634376B8-E0CA-0B4F-8F61-4532CA452821}" type="presParOf" srcId="{C0BAE06E-43E8-2547-A03A-E26E183DA7DF}" destId="{CF9E1077-8417-574B-844B-3D340A76431D}" srcOrd="36" destOrd="0" presId="urn:microsoft.com/office/officeart/2005/8/layout/hChevron3"/>
    <dgm:cxn modelId="{88917B26-3306-FD46-BB94-1857C54FD3AE}" type="presParOf" srcId="{C0BAE06E-43E8-2547-A03A-E26E183DA7DF}" destId="{385020CC-8223-AC4E-B253-08F25904B457}" srcOrd="37" destOrd="0" presId="urn:microsoft.com/office/officeart/2005/8/layout/hChevron3"/>
    <dgm:cxn modelId="{5F0B52B4-0BDC-B741-B44C-6042EE156D23}" type="presParOf" srcId="{C0BAE06E-43E8-2547-A03A-E26E183DA7DF}" destId="{27955B05-4E0C-3040-82A8-AA73F917DC0F}" srcOrd="3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B98477-5ABA-734F-93FD-E3C1DD925316}">
      <dsp:nvSpPr>
        <dsp:cNvPr id="0" name=""/>
        <dsp:cNvSpPr/>
      </dsp:nvSpPr>
      <dsp:spPr>
        <a:xfrm>
          <a:off x="1304" y="0"/>
          <a:ext cx="2543919" cy="36058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346" tIns="50673" rIns="25337" bIns="50673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2019</a:t>
          </a:r>
        </a:p>
      </dsp:txBody>
      <dsp:txXfrm>
        <a:off x="1304" y="0"/>
        <a:ext cx="2453773" cy="360585"/>
      </dsp:txXfrm>
    </dsp:sp>
    <dsp:sp modelId="{88BC3A00-97D7-314C-9BC6-F2401E322F61}">
      <dsp:nvSpPr>
        <dsp:cNvPr id="0" name=""/>
        <dsp:cNvSpPr/>
      </dsp:nvSpPr>
      <dsp:spPr>
        <a:xfrm>
          <a:off x="2036440" y="0"/>
          <a:ext cx="2543919" cy="3605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2020</a:t>
          </a:r>
        </a:p>
      </dsp:txBody>
      <dsp:txXfrm>
        <a:off x="2216733" y="0"/>
        <a:ext cx="2183334" cy="360585"/>
      </dsp:txXfrm>
    </dsp:sp>
    <dsp:sp modelId="{22A0CAA0-F6D1-F240-8FA1-64ECB85EC240}">
      <dsp:nvSpPr>
        <dsp:cNvPr id="0" name=""/>
        <dsp:cNvSpPr/>
      </dsp:nvSpPr>
      <dsp:spPr>
        <a:xfrm>
          <a:off x="4071575" y="0"/>
          <a:ext cx="2543919" cy="3605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2021</a:t>
          </a:r>
        </a:p>
      </dsp:txBody>
      <dsp:txXfrm>
        <a:off x="4251868" y="0"/>
        <a:ext cx="2183334" cy="360585"/>
      </dsp:txXfrm>
    </dsp:sp>
    <dsp:sp modelId="{B840FA32-5C01-FD4B-89ED-96FC2A0AE3B5}">
      <dsp:nvSpPr>
        <dsp:cNvPr id="0" name=""/>
        <dsp:cNvSpPr/>
      </dsp:nvSpPr>
      <dsp:spPr>
        <a:xfrm>
          <a:off x="6106711" y="0"/>
          <a:ext cx="2543919" cy="3605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2022</a:t>
          </a:r>
        </a:p>
      </dsp:txBody>
      <dsp:txXfrm>
        <a:off x="6287004" y="0"/>
        <a:ext cx="2183334" cy="360585"/>
      </dsp:txXfrm>
    </dsp:sp>
    <dsp:sp modelId="{FD033AB2-8CB7-E841-A0EF-34E39386DBFB}">
      <dsp:nvSpPr>
        <dsp:cNvPr id="0" name=""/>
        <dsp:cNvSpPr/>
      </dsp:nvSpPr>
      <dsp:spPr>
        <a:xfrm>
          <a:off x="8141846" y="0"/>
          <a:ext cx="2543919" cy="36058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2023</a:t>
          </a:r>
        </a:p>
      </dsp:txBody>
      <dsp:txXfrm>
        <a:off x="8322139" y="0"/>
        <a:ext cx="2183334" cy="3605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B98477-5ABA-734F-93FD-E3C1DD925316}">
      <dsp:nvSpPr>
        <dsp:cNvPr id="0" name=""/>
        <dsp:cNvSpPr/>
      </dsp:nvSpPr>
      <dsp:spPr>
        <a:xfrm>
          <a:off x="1840" y="51955"/>
          <a:ext cx="641688" cy="25667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9342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Q1</a:t>
          </a:r>
        </a:p>
      </dsp:txBody>
      <dsp:txXfrm>
        <a:off x="1840" y="51955"/>
        <a:ext cx="577519" cy="256675"/>
      </dsp:txXfrm>
    </dsp:sp>
    <dsp:sp modelId="{88BC3A00-97D7-314C-9BC6-F2401E322F61}">
      <dsp:nvSpPr>
        <dsp:cNvPr id="0" name=""/>
        <dsp:cNvSpPr/>
      </dsp:nvSpPr>
      <dsp:spPr>
        <a:xfrm>
          <a:off x="515191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Q2</a:t>
          </a:r>
        </a:p>
      </dsp:txBody>
      <dsp:txXfrm>
        <a:off x="643529" y="51955"/>
        <a:ext cx="385013" cy="256675"/>
      </dsp:txXfrm>
    </dsp:sp>
    <dsp:sp modelId="{22A0CAA0-F6D1-F240-8FA1-64ECB85EC240}">
      <dsp:nvSpPr>
        <dsp:cNvPr id="0" name=""/>
        <dsp:cNvSpPr/>
      </dsp:nvSpPr>
      <dsp:spPr>
        <a:xfrm>
          <a:off x="1028542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Q3</a:t>
          </a:r>
        </a:p>
      </dsp:txBody>
      <dsp:txXfrm>
        <a:off x="1156880" y="51955"/>
        <a:ext cx="385013" cy="256675"/>
      </dsp:txXfrm>
    </dsp:sp>
    <dsp:sp modelId="{B840FA32-5C01-FD4B-89ED-96FC2A0AE3B5}">
      <dsp:nvSpPr>
        <dsp:cNvPr id="0" name=""/>
        <dsp:cNvSpPr/>
      </dsp:nvSpPr>
      <dsp:spPr>
        <a:xfrm>
          <a:off x="1541893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Q4</a:t>
          </a:r>
        </a:p>
      </dsp:txBody>
      <dsp:txXfrm>
        <a:off x="1670231" y="51955"/>
        <a:ext cx="385013" cy="256675"/>
      </dsp:txXfrm>
    </dsp:sp>
    <dsp:sp modelId="{FD033AB2-8CB7-E841-A0EF-34E39386DBFB}">
      <dsp:nvSpPr>
        <dsp:cNvPr id="0" name=""/>
        <dsp:cNvSpPr/>
      </dsp:nvSpPr>
      <dsp:spPr>
        <a:xfrm>
          <a:off x="2055244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Q1</a:t>
          </a:r>
        </a:p>
      </dsp:txBody>
      <dsp:txXfrm>
        <a:off x="2183582" y="51955"/>
        <a:ext cx="385013" cy="256675"/>
      </dsp:txXfrm>
    </dsp:sp>
    <dsp:sp modelId="{AAE3ED3F-85DC-194A-8144-2F224D7EAA5E}">
      <dsp:nvSpPr>
        <dsp:cNvPr id="0" name=""/>
        <dsp:cNvSpPr/>
      </dsp:nvSpPr>
      <dsp:spPr>
        <a:xfrm>
          <a:off x="2568595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Q2</a:t>
          </a:r>
        </a:p>
      </dsp:txBody>
      <dsp:txXfrm>
        <a:off x="2696933" y="51955"/>
        <a:ext cx="385013" cy="256675"/>
      </dsp:txXfrm>
    </dsp:sp>
    <dsp:sp modelId="{5560F4C4-307F-FB4C-A8E2-0ADA39995E16}">
      <dsp:nvSpPr>
        <dsp:cNvPr id="0" name=""/>
        <dsp:cNvSpPr/>
      </dsp:nvSpPr>
      <dsp:spPr>
        <a:xfrm>
          <a:off x="3081946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Q3</a:t>
          </a:r>
        </a:p>
      </dsp:txBody>
      <dsp:txXfrm>
        <a:off x="3210284" y="51955"/>
        <a:ext cx="385013" cy="256675"/>
      </dsp:txXfrm>
    </dsp:sp>
    <dsp:sp modelId="{9E8DA5F8-0093-B44B-9B4E-1690D307C545}">
      <dsp:nvSpPr>
        <dsp:cNvPr id="0" name=""/>
        <dsp:cNvSpPr/>
      </dsp:nvSpPr>
      <dsp:spPr>
        <a:xfrm>
          <a:off x="3595297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Q4</a:t>
          </a:r>
        </a:p>
      </dsp:txBody>
      <dsp:txXfrm>
        <a:off x="3723635" y="51955"/>
        <a:ext cx="385013" cy="256675"/>
      </dsp:txXfrm>
    </dsp:sp>
    <dsp:sp modelId="{B47A73FF-6449-3D4E-A875-A9E1FD4AFF96}">
      <dsp:nvSpPr>
        <dsp:cNvPr id="0" name=""/>
        <dsp:cNvSpPr/>
      </dsp:nvSpPr>
      <dsp:spPr>
        <a:xfrm>
          <a:off x="4108648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Q1</a:t>
          </a:r>
        </a:p>
      </dsp:txBody>
      <dsp:txXfrm>
        <a:off x="4236986" y="51955"/>
        <a:ext cx="385013" cy="256675"/>
      </dsp:txXfrm>
    </dsp:sp>
    <dsp:sp modelId="{AC49A5E4-F28C-BA49-8CD6-93D57F0AC2C9}">
      <dsp:nvSpPr>
        <dsp:cNvPr id="0" name=""/>
        <dsp:cNvSpPr/>
      </dsp:nvSpPr>
      <dsp:spPr>
        <a:xfrm>
          <a:off x="4621999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Q2</a:t>
          </a:r>
        </a:p>
      </dsp:txBody>
      <dsp:txXfrm>
        <a:off x="4750337" y="51955"/>
        <a:ext cx="385013" cy="256675"/>
      </dsp:txXfrm>
    </dsp:sp>
    <dsp:sp modelId="{C2EE056D-26D1-964F-9935-36651E29CAFB}">
      <dsp:nvSpPr>
        <dsp:cNvPr id="0" name=""/>
        <dsp:cNvSpPr/>
      </dsp:nvSpPr>
      <dsp:spPr>
        <a:xfrm>
          <a:off x="5135350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Q3</a:t>
          </a:r>
        </a:p>
      </dsp:txBody>
      <dsp:txXfrm>
        <a:off x="5263688" y="51955"/>
        <a:ext cx="385013" cy="256675"/>
      </dsp:txXfrm>
    </dsp:sp>
    <dsp:sp modelId="{B696C065-3437-C240-BCAC-E44BD2374D7B}">
      <dsp:nvSpPr>
        <dsp:cNvPr id="0" name=""/>
        <dsp:cNvSpPr/>
      </dsp:nvSpPr>
      <dsp:spPr>
        <a:xfrm>
          <a:off x="5648701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Q4</a:t>
          </a:r>
        </a:p>
      </dsp:txBody>
      <dsp:txXfrm>
        <a:off x="5777039" y="51955"/>
        <a:ext cx="385013" cy="256675"/>
      </dsp:txXfrm>
    </dsp:sp>
    <dsp:sp modelId="{A80833B1-7468-904F-9FAF-0F71028B4C55}">
      <dsp:nvSpPr>
        <dsp:cNvPr id="0" name=""/>
        <dsp:cNvSpPr/>
      </dsp:nvSpPr>
      <dsp:spPr>
        <a:xfrm>
          <a:off x="6162052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Q1</a:t>
          </a:r>
        </a:p>
      </dsp:txBody>
      <dsp:txXfrm>
        <a:off x="6290390" y="51955"/>
        <a:ext cx="385013" cy="256675"/>
      </dsp:txXfrm>
    </dsp:sp>
    <dsp:sp modelId="{C6B84054-FE1D-0E4D-B5B5-266DA55DBC0F}">
      <dsp:nvSpPr>
        <dsp:cNvPr id="0" name=""/>
        <dsp:cNvSpPr/>
      </dsp:nvSpPr>
      <dsp:spPr>
        <a:xfrm>
          <a:off x="6675403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Q2</a:t>
          </a:r>
        </a:p>
      </dsp:txBody>
      <dsp:txXfrm>
        <a:off x="6803741" y="51955"/>
        <a:ext cx="385013" cy="256675"/>
      </dsp:txXfrm>
    </dsp:sp>
    <dsp:sp modelId="{6845B650-4E23-0848-8044-043A63D4643A}">
      <dsp:nvSpPr>
        <dsp:cNvPr id="0" name=""/>
        <dsp:cNvSpPr/>
      </dsp:nvSpPr>
      <dsp:spPr>
        <a:xfrm>
          <a:off x="7188754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Q3</a:t>
          </a:r>
        </a:p>
      </dsp:txBody>
      <dsp:txXfrm>
        <a:off x="7317092" y="51955"/>
        <a:ext cx="385013" cy="256675"/>
      </dsp:txXfrm>
    </dsp:sp>
    <dsp:sp modelId="{A6FA16F2-BBF3-654E-99C5-99A61CEC447D}">
      <dsp:nvSpPr>
        <dsp:cNvPr id="0" name=""/>
        <dsp:cNvSpPr/>
      </dsp:nvSpPr>
      <dsp:spPr>
        <a:xfrm>
          <a:off x="7702105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Q4</a:t>
          </a:r>
        </a:p>
      </dsp:txBody>
      <dsp:txXfrm>
        <a:off x="7830443" y="51955"/>
        <a:ext cx="385013" cy="256675"/>
      </dsp:txXfrm>
    </dsp:sp>
    <dsp:sp modelId="{16620D10-025A-1C41-B8D2-6C57B625C8E9}">
      <dsp:nvSpPr>
        <dsp:cNvPr id="0" name=""/>
        <dsp:cNvSpPr/>
      </dsp:nvSpPr>
      <dsp:spPr>
        <a:xfrm>
          <a:off x="8215456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Q1</a:t>
          </a:r>
        </a:p>
      </dsp:txBody>
      <dsp:txXfrm>
        <a:off x="8343794" y="51955"/>
        <a:ext cx="385013" cy="256675"/>
      </dsp:txXfrm>
    </dsp:sp>
    <dsp:sp modelId="{E79B8EF6-DF41-A64C-9D5F-905223A804B8}">
      <dsp:nvSpPr>
        <dsp:cNvPr id="0" name=""/>
        <dsp:cNvSpPr/>
      </dsp:nvSpPr>
      <dsp:spPr>
        <a:xfrm>
          <a:off x="8728807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Q2</a:t>
          </a:r>
        </a:p>
      </dsp:txBody>
      <dsp:txXfrm>
        <a:off x="8857145" y="51955"/>
        <a:ext cx="385013" cy="256675"/>
      </dsp:txXfrm>
    </dsp:sp>
    <dsp:sp modelId="{CF9E1077-8417-574B-844B-3D340A76431D}">
      <dsp:nvSpPr>
        <dsp:cNvPr id="0" name=""/>
        <dsp:cNvSpPr/>
      </dsp:nvSpPr>
      <dsp:spPr>
        <a:xfrm>
          <a:off x="9242158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Q3</a:t>
          </a:r>
        </a:p>
      </dsp:txBody>
      <dsp:txXfrm>
        <a:off x="9370496" y="51955"/>
        <a:ext cx="385013" cy="256675"/>
      </dsp:txXfrm>
    </dsp:sp>
    <dsp:sp modelId="{27955B05-4E0C-3040-82A8-AA73F917DC0F}">
      <dsp:nvSpPr>
        <dsp:cNvPr id="0" name=""/>
        <dsp:cNvSpPr/>
      </dsp:nvSpPr>
      <dsp:spPr>
        <a:xfrm>
          <a:off x="9755509" y="51955"/>
          <a:ext cx="641688" cy="2566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34671" rIns="17336" bIns="34671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Q4</a:t>
          </a:r>
        </a:p>
      </dsp:txBody>
      <dsp:txXfrm>
        <a:off x="9883847" y="51955"/>
        <a:ext cx="385013" cy="2566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04B91-D40B-D344-A2DE-5062ED12EF95}" type="datetimeFigureOut">
              <a:rPr lang="fi-FI" smtClean="0"/>
              <a:t>23.10.2019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B5C9A-8F37-5D4A-AC57-B5FAF5823E3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2591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FA515C-CD54-B541-8AD1-BA99E40FA8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2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75951" y="0"/>
            <a:ext cx="5016047" cy="6857999"/>
          </a:xfrm>
          <a:prstGeom prst="rect">
            <a:avLst/>
          </a:prstGeom>
          <a:noFill/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6" y="699816"/>
            <a:ext cx="544839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26359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2900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6"/>
            <a:ext cx="5074610" cy="2921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B68768-DE01-2A48-8F72-431A429543D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753625" y="2593489"/>
            <a:ext cx="5016046" cy="35394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4185FCE6-29DE-BD4E-9DA9-5DA5BE935F66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22065" y="2593488"/>
            <a:ext cx="5074610" cy="3564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30378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3B33F3-300E-1A47-BD61-2E453B3DCE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14C9F0-3B70-0B4C-921F-EE5152383F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81490" y="2999487"/>
            <a:ext cx="3229021" cy="8590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516189-53BB-F245-AA2A-9C84F3E009BB}"/>
              </a:ext>
            </a:extLst>
          </p:cNvPr>
          <p:cNvSpPr txBox="1"/>
          <p:nvPr userDrawn="1"/>
        </p:nvSpPr>
        <p:spPr>
          <a:xfrm>
            <a:off x="4106334" y="4275667"/>
            <a:ext cx="3979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1400" dirty="0">
                <a:solidFill>
                  <a:schemeClr val="bg1"/>
                </a:solidFill>
              </a:rPr>
              <a:t>WE SETTLE, TOGETHER!</a:t>
            </a:r>
          </a:p>
        </p:txBody>
      </p:sp>
    </p:spTree>
    <p:extLst>
      <p:ext uri="{BB962C8B-B14F-4D97-AF65-F5344CB8AC3E}">
        <p14:creationId xmlns:p14="http://schemas.microsoft.com/office/powerpoint/2010/main" val="633177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371600"/>
            <a:ext cx="10972800" cy="627062"/>
          </a:xfrm>
          <a:prstGeom prst="rect">
            <a:avLst/>
          </a:prstGeom>
        </p:spPr>
        <p:txBody>
          <a:bodyPr/>
          <a:lstStyle>
            <a:lvl1pPr algn="l">
              <a:defRPr sz="2999" b="1" i="0">
                <a:solidFill>
                  <a:srgbClr val="1E87C9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2451100"/>
            <a:ext cx="10972800" cy="3936682"/>
          </a:xfrm>
          <a:prstGeom prst="rect">
            <a:avLst/>
          </a:prstGeom>
        </p:spPr>
        <p:txBody>
          <a:bodyPr/>
          <a:lstStyle>
            <a:lvl1pPr>
              <a:defRPr sz="1999" b="0">
                <a:solidFill>
                  <a:srgbClr val="474746"/>
                </a:solidFill>
                <a:latin typeface="Arial"/>
              </a:defRPr>
            </a:lvl1pPr>
            <a:lvl2pPr>
              <a:defRPr sz="1799">
                <a:solidFill>
                  <a:srgbClr val="474746"/>
                </a:solidFill>
                <a:latin typeface="Arial"/>
              </a:defRPr>
            </a:lvl2pPr>
            <a:lvl3pPr>
              <a:defRPr sz="1799">
                <a:solidFill>
                  <a:srgbClr val="474746"/>
                </a:solidFill>
                <a:latin typeface="Arial"/>
              </a:defRPr>
            </a:lvl3pPr>
            <a:lvl4pPr>
              <a:defRPr sz="1799">
                <a:solidFill>
                  <a:srgbClr val="474746"/>
                </a:solidFill>
                <a:latin typeface="Arial"/>
              </a:defRPr>
            </a:lvl4pPr>
            <a:lvl5pPr>
              <a:defRPr sz="1799">
                <a:solidFill>
                  <a:srgbClr val="474746"/>
                </a:solidFill>
                <a:latin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2"/>
          </p:nvPr>
        </p:nvSpPr>
        <p:spPr>
          <a:xfrm>
            <a:off x="3858790" y="400578"/>
            <a:ext cx="2844906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63170-5D3B-6144-A776-F49CE83C6ABB}" type="datetime1">
              <a:rPr lang="fi-FI" smtClean="0"/>
              <a:t>23.10.2019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58790" y="689503"/>
            <a:ext cx="2844906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Author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9601" y="6400483"/>
            <a:ext cx="761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1336649-507B-4C40-9E7E-3D0C2F6878B5}" type="slidenum">
              <a:rPr lang="en-US" sz="1199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‹#›</a:t>
            </a:fld>
            <a:endParaRPr lang="en-US" sz="1199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11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2AB0580-6E11-5F46-85BE-9DD7001A43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FDB69791-DFC7-6749-A863-CFF1D47498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CC3BC9F-9710-4D43-AD2F-115905AA92F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2F600E-8CB9-4D48-B577-BF99F070B1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79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43CE8FA-C7C4-1E4C-B5A2-36B033FDF1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3625" y="2808244"/>
            <a:ext cx="5230049" cy="917513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b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heading</a:t>
            </a:r>
            <a:endParaRPr lang="fi-FI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0F23DEBC-764C-BE42-87B5-FB0B0797D2D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53625" y="3725757"/>
            <a:ext cx="5230049" cy="369332"/>
          </a:xfrm>
          <a:noFill/>
        </p:spPr>
        <p:txBody>
          <a:bodyPr wrap="square" lIns="180000" rIns="180000">
            <a:sp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subheading</a:t>
            </a:r>
            <a:endParaRPr lang="fi-FI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F986F0E-F217-E54C-8F71-19393AADBE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179" y="441158"/>
            <a:ext cx="1685845" cy="44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8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088305-55A4-F440-8768-73135FC0DD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A11CA3B-49E3-144F-A42F-074C05C8640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D06D9C3-73E3-7744-881D-894CF8497BB3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00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A71AB7-F817-584E-A4FB-6C558ADCB0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B936BB-7AED-BB4A-A6B9-BED7571356E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9" name="Title Placeholder 1">
            <a:extLst>
              <a:ext uri="{FF2B5EF4-FFF2-40B4-BE49-F238E27FC236}">
                <a16:creationId xmlns:a16="http://schemas.microsoft.com/office/drawing/2014/main" id="{324049CD-EE0E-8444-A209-B3AD3BBD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85E36B-7B21-204C-84E1-AF3FE4FBAD31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7AD9060-FCC4-5645-BEF3-313267821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09A9AA-DBF2-E642-A230-5C6D779113F4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56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B82AC1-5ABE-8B45-8DAD-C0CBB92242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849067-6132-1B4B-8211-67C81C7B4B86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7DC982-F9D9-8844-9F26-CA40473C69B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90B4196-34B9-064E-82AE-E810168A5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96410144-ADD5-2747-AD2A-BEA1123C8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5F93DA-078F-2C41-908E-E24B709732F0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756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F1AB8D-98D4-8D49-B170-EEE2027C08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BABD7E-E58A-124F-9AA7-977D1994345C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3C0AAA-7DF9-DA48-BD59-D6120DCC6A7C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935108D-2B86-0842-8131-EB0FFB0C94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37171" y="211986"/>
            <a:ext cx="883354" cy="235001"/>
          </a:xfrm>
          <a:prstGeom prst="rect">
            <a:avLst/>
          </a:prstGeom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8882E88B-9C98-5345-8414-F5BD4CCAC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3025643"/>
            <a:ext cx="5906255" cy="806714"/>
          </a:xfrm>
          <a:prstGeom prst="rect">
            <a:avLst/>
          </a:prstGeom>
          <a:noFill/>
        </p:spPr>
        <p:txBody>
          <a:bodyPr vert="horz" wrap="square" lIns="180000" tIns="180000" rIns="180000" bIns="180000" rtlCol="0" anchor="ctr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FEE6DB-A3EB-8F42-A3B2-DDB8CA05C598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48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ne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EA31E-78B5-AA4B-8C28-D498AAC6F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6F701-AF68-3047-A1FF-A02578942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43050" cy="3997325"/>
          </a:xfrm>
          <a:prstGeom prst="rect">
            <a:avLst/>
          </a:prstGeom>
        </p:spPr>
        <p:txBody>
          <a:bodyPr/>
          <a:lstStyle>
            <a:lvl2pPr marL="400050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2pPr>
            <a:lvl3pPr marL="534988" indent="-128588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3pPr>
            <a:lvl4pPr marL="671513" indent="-136525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4pPr>
            <a:lvl5pPr marL="760413" indent="-88900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88299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6ECA7-97D0-3D4B-9C85-E30AB8167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8BDF-EF43-7346-AA32-46975F7431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168526"/>
            <a:ext cx="5016046" cy="39690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880693-B331-4945-BAD5-7A85AF416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22065" y="2168525"/>
            <a:ext cx="5074610" cy="39973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44322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7DF2D4F-B35A-104D-B637-07A45B067BE5}"/>
              </a:ext>
            </a:extLst>
          </p:cNvPr>
          <p:cNvSpPr/>
          <p:nvPr userDrawn="1"/>
        </p:nvSpPr>
        <p:spPr>
          <a:xfrm>
            <a:off x="0" y="6486524"/>
            <a:ext cx="12192000" cy="371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A3140F-9E08-0343-B93A-86E0400FB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25" y="699816"/>
            <a:ext cx="107264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E6DA3-5706-814D-BBF6-BD45C3494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3625" y="2168131"/>
            <a:ext cx="10726433" cy="3990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EA74CD-F8EE-DD4A-AED1-AAC403C20842}"/>
              </a:ext>
            </a:extLst>
          </p:cNvPr>
          <p:cNvSpPr txBox="1"/>
          <p:nvPr userDrawn="1"/>
        </p:nvSpPr>
        <p:spPr>
          <a:xfrm>
            <a:off x="11163241" y="6552524"/>
            <a:ext cx="7463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DFFEE9F-7952-C041-A2BB-B412DCE1D423}" type="slidenum">
              <a:rPr lang="fi-FI" sz="900" smtClean="0">
                <a:solidFill>
                  <a:schemeClr val="bg2">
                    <a:lumMod val="50000"/>
                  </a:schemeClr>
                </a:solidFill>
              </a:rPr>
              <a:t>‹#›</a:t>
            </a:fld>
            <a:endParaRPr lang="fi-FI" sz="9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81D733A-97DE-2B4D-914A-0D42DBF3986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937171" y="211986"/>
            <a:ext cx="883354" cy="2350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9F23BE-24DE-674E-BD23-7A594435CDBB}"/>
              </a:ext>
            </a:extLst>
          </p:cNvPr>
          <p:cNvSpPr txBox="1"/>
          <p:nvPr userDrawn="1"/>
        </p:nvSpPr>
        <p:spPr>
          <a:xfrm>
            <a:off x="282446" y="6555752"/>
            <a:ext cx="1939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5A4DC032-1FD6-864A-8399-AC8FD815F892}" type="datetime4">
              <a:rPr lang="en-GB" sz="900" noProof="0" smtClean="0">
                <a:solidFill>
                  <a:schemeClr val="bg2">
                    <a:lumMod val="50000"/>
                  </a:schemeClr>
                </a:solidFill>
              </a:rPr>
              <a:t>23 October 2019</a:t>
            </a:fld>
            <a:endParaRPr lang="en-GB" sz="900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7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0" r:id="rId4"/>
    <p:sldLayoutId id="2147483662" r:id="rId5"/>
    <p:sldLayoutId id="2147483659" r:id="rId6"/>
    <p:sldLayoutId id="2147483658" r:id="rId7"/>
    <p:sldLayoutId id="2147483650" r:id="rId8"/>
    <p:sldLayoutId id="2147483652" r:id="rId9"/>
    <p:sldLayoutId id="2147483663" r:id="rId10"/>
    <p:sldLayoutId id="2147483661" r:id="rId11"/>
    <p:sldLayoutId id="2147483657" r:id="rId12"/>
    <p:sldLayoutId id="214748366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00050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34988" indent="-12858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671513" indent="-136525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760413" indent="-8890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•"/>
        <a:tabLst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74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2EA3B-36A1-1E45-95CB-3B2FC7F2A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1700808"/>
            <a:ext cx="5906255" cy="806714"/>
          </a:xfrm>
        </p:spPr>
        <p:txBody>
          <a:bodyPr/>
          <a:lstStyle/>
          <a:p>
            <a:r>
              <a:rPr lang="fi-FI" dirty="0"/>
              <a:t>One-</a:t>
            </a:r>
            <a:r>
              <a:rPr lang="fi-FI" dirty="0" err="1"/>
              <a:t>balance</a:t>
            </a:r>
            <a:r>
              <a:rPr lang="fi-FI" dirty="0"/>
              <a:t> </a:t>
            </a:r>
            <a:r>
              <a:rPr lang="fi-FI" dirty="0" err="1"/>
              <a:t>model</a:t>
            </a:r>
            <a:r>
              <a:rPr lang="fi-FI" dirty="0"/>
              <a:t> and </a:t>
            </a:r>
            <a:r>
              <a:rPr lang="fi-FI" dirty="0" err="1"/>
              <a:t>KPIs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49621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C0C21-39DF-4F08-AE14-CC0736619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Imbalance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097D3-BC12-43BB-8031-936626776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New “Imbalance Factor” only adjusts terms to One Balance: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Imbalance Skewness will also utilise One Balance terms: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820738" lvl="2" indent="-285750">
              <a:buFont typeface="Wingdings" panose="05000000000000000000" pitchFamily="2" charset="2"/>
              <a:buChar char="Ø"/>
            </a:pPr>
            <a:endParaRPr lang="en-GB" dirty="0"/>
          </a:p>
          <a:p>
            <a:pPr marL="820738" lvl="2" indent="-285750">
              <a:buFont typeface="Wingdings" panose="05000000000000000000" pitchFamily="2" charset="2"/>
              <a:buChar char="Ø"/>
            </a:pPr>
            <a:r>
              <a:rPr lang="en-GB" dirty="0"/>
              <a:t>Currently, min / max thresholds are 0,4 / 2,5</a:t>
            </a:r>
          </a:p>
        </p:txBody>
      </p:sp>
      <p:grpSp>
        <p:nvGrpSpPr>
          <p:cNvPr id="4" name="Ryhmä 25">
            <a:extLst>
              <a:ext uri="{FF2B5EF4-FFF2-40B4-BE49-F238E27FC236}">
                <a16:creationId xmlns:a16="http://schemas.microsoft.com/office/drawing/2014/main" id="{7A6F88C0-6689-4C62-A918-423EA22F61B9}"/>
              </a:ext>
            </a:extLst>
          </p:cNvPr>
          <p:cNvGrpSpPr/>
          <p:nvPr/>
        </p:nvGrpSpPr>
        <p:grpSpPr>
          <a:xfrm>
            <a:off x="1339860" y="2896828"/>
            <a:ext cx="8036127" cy="942658"/>
            <a:chOff x="730033" y="3544225"/>
            <a:chExt cx="8036127" cy="942658"/>
          </a:xfrm>
        </p:grpSpPr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2C3F8067-0DA0-4589-8974-4F61AE5F6279}"/>
                </a:ext>
              </a:extLst>
            </p:cNvPr>
            <p:cNvSpPr txBox="1"/>
            <p:nvPr/>
          </p:nvSpPr>
          <p:spPr>
            <a:xfrm>
              <a:off x="1553010" y="4132417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   eSett Imbalance Sales Quantity                 eSett Imbalance Purchase Quantity </a:t>
              </a:r>
            </a:p>
          </p:txBody>
        </p:sp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4B7A4A8D-1134-4CA6-B2A3-2C8D94EFE24A}"/>
                </a:ext>
              </a:extLst>
            </p:cNvPr>
            <p:cNvSpPr txBox="1"/>
            <p:nvPr/>
          </p:nvSpPr>
          <p:spPr>
            <a:xfrm>
              <a:off x="1538169" y="3863561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eSett Imbalance Purchase Quantity               eSett Imbalance Sales Quantity </a:t>
              </a:r>
            </a:p>
          </p:txBody>
        </p:sp>
        <p:sp>
          <p:nvSpPr>
            <p:cNvPr id="7" name="Equal 7">
              <a:extLst>
                <a:ext uri="{FF2B5EF4-FFF2-40B4-BE49-F238E27FC236}">
                  <a16:creationId xmlns:a16="http://schemas.microsoft.com/office/drawing/2014/main" id="{0D6F9D25-ABEA-42A1-A497-94EC67600F27}"/>
                </a:ext>
              </a:extLst>
            </p:cNvPr>
            <p:cNvSpPr/>
            <p:nvPr/>
          </p:nvSpPr>
          <p:spPr>
            <a:xfrm>
              <a:off x="4047398" y="4112973"/>
              <a:ext cx="369914" cy="367429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8" name="Minus 12">
              <a:extLst>
                <a:ext uri="{FF2B5EF4-FFF2-40B4-BE49-F238E27FC236}">
                  <a16:creationId xmlns:a16="http://schemas.microsoft.com/office/drawing/2014/main" id="{F25084A3-BE5B-4D0E-AA23-EACF6BA51A3A}"/>
                </a:ext>
              </a:extLst>
            </p:cNvPr>
            <p:cNvSpPr/>
            <p:nvPr/>
          </p:nvSpPr>
          <p:spPr>
            <a:xfrm>
              <a:off x="4223323" y="3846575"/>
              <a:ext cx="369914" cy="345340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 dirty="0">
                <a:solidFill>
                  <a:srgbClr val="FFFFFF"/>
                </a:solidFill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:a16="http://schemas.microsoft.com/office/drawing/2014/main" id="{897B5D7E-3817-4C43-94E5-4193A831DB25}"/>
                </a:ext>
              </a:extLst>
            </p:cNvPr>
            <p:cNvSpPr/>
            <p:nvPr/>
          </p:nvSpPr>
          <p:spPr>
            <a:xfrm>
              <a:off x="730033" y="3551608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ED223E16-EC24-4DDB-BE14-FCA0FBC6B9C5}"/>
                </a:ext>
              </a:extLst>
            </p:cNvPr>
            <p:cNvSpPr txBox="1"/>
            <p:nvPr/>
          </p:nvSpPr>
          <p:spPr>
            <a:xfrm>
              <a:off x="1042367" y="3551608"/>
              <a:ext cx="369914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IF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B7B18F-9C17-411E-88AB-77320379AA27}"/>
                </a:ext>
              </a:extLst>
            </p:cNvPr>
            <p:cNvSpPr txBox="1"/>
            <p:nvPr/>
          </p:nvSpPr>
          <p:spPr>
            <a:xfrm>
              <a:off x="916479" y="3856178"/>
              <a:ext cx="62169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THEN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02DAF324-1767-4CB1-960B-24308E841118}"/>
                </a:ext>
              </a:extLst>
            </p:cNvPr>
            <p:cNvSpPr txBox="1"/>
            <p:nvPr/>
          </p:nvSpPr>
          <p:spPr>
            <a:xfrm>
              <a:off x="916479" y="4168585"/>
              <a:ext cx="62169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ELSE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2D20CEEE-8AED-4ADA-AD90-1AB64886C8A9}"/>
                </a:ext>
              </a:extLst>
            </p:cNvPr>
            <p:cNvSpPr txBox="1"/>
            <p:nvPr/>
          </p:nvSpPr>
          <p:spPr>
            <a:xfrm>
              <a:off x="1538169" y="3544225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eSett Imbalance Purchase Quantity &gt; eSett Imbalance Sales Quantity </a:t>
              </a:r>
            </a:p>
          </p:txBody>
        </p:sp>
      </p:grpSp>
      <p:sp>
        <p:nvSpPr>
          <p:cNvPr id="24" name="TextBox 13">
            <a:extLst>
              <a:ext uri="{FF2B5EF4-FFF2-40B4-BE49-F238E27FC236}">
                <a16:creationId xmlns:a16="http://schemas.microsoft.com/office/drawing/2014/main" id="{715927C1-ECD6-43B7-81A3-D113AAEC08C9}"/>
              </a:ext>
            </a:extLst>
          </p:cNvPr>
          <p:cNvSpPr txBox="1"/>
          <p:nvPr/>
        </p:nvSpPr>
        <p:spPr>
          <a:xfrm>
            <a:off x="2063552" y="4820185"/>
            <a:ext cx="7213150" cy="268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eSett Imbalance Sales Quantity               eSett Imbalance Purchase Quantity </a:t>
            </a:r>
          </a:p>
        </p:txBody>
      </p:sp>
      <p:sp>
        <p:nvSpPr>
          <p:cNvPr id="25" name="Minus 12">
            <a:extLst>
              <a:ext uri="{FF2B5EF4-FFF2-40B4-BE49-F238E27FC236}">
                <a16:creationId xmlns:a16="http://schemas.microsoft.com/office/drawing/2014/main" id="{19FFCF3C-815C-485E-8E14-568C28C65A43}"/>
              </a:ext>
            </a:extLst>
          </p:cNvPr>
          <p:cNvSpPr/>
          <p:nvPr/>
        </p:nvSpPr>
        <p:spPr>
          <a:xfrm>
            <a:off x="4472268" y="4781943"/>
            <a:ext cx="369914" cy="345340"/>
          </a:xfrm>
          <a:prstGeom prst="mathDivid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3756"/>
            <a:endParaRPr lang="en-US" sz="1199" dirty="0">
              <a:solidFill>
                <a:srgbClr val="FFFFFF"/>
              </a:solidFill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1D6E681F-6848-4F34-9153-4BCB95F095D3}"/>
              </a:ext>
            </a:extLst>
          </p:cNvPr>
          <p:cNvSpPr/>
          <p:nvPr/>
        </p:nvSpPr>
        <p:spPr>
          <a:xfrm>
            <a:off x="1339860" y="4668772"/>
            <a:ext cx="8021286" cy="5808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3756"/>
            <a:endParaRPr lang="en-US" sz="1199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310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650E2-2ECA-463C-AF0A-C27F1F280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Relative Imbalance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71E43-E281-453E-B95D-10F878222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43050" cy="39973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Currently, Relative Consumption Imbalance and Relative Production Imbalance are used: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685800" lvl="1" indent="-285750"/>
            <a:r>
              <a:rPr lang="en-GB" dirty="0"/>
              <a:t>Relative Consumption Imbalance</a:t>
            </a:r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r>
              <a:rPr lang="en-GB" dirty="0"/>
              <a:t>Relative Production Imbalance</a:t>
            </a:r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endParaRPr lang="en-GB" dirty="0"/>
          </a:p>
        </p:txBody>
      </p:sp>
      <p:grpSp>
        <p:nvGrpSpPr>
          <p:cNvPr id="4" name="Ryhmä 81">
            <a:extLst>
              <a:ext uri="{FF2B5EF4-FFF2-40B4-BE49-F238E27FC236}">
                <a16:creationId xmlns:a16="http://schemas.microsoft.com/office/drawing/2014/main" id="{8E97C39B-C552-4305-8756-27C082928387}"/>
              </a:ext>
            </a:extLst>
          </p:cNvPr>
          <p:cNvGrpSpPr/>
          <p:nvPr/>
        </p:nvGrpSpPr>
        <p:grpSpPr>
          <a:xfrm>
            <a:off x="1415480" y="3162432"/>
            <a:ext cx="8021286" cy="935275"/>
            <a:chOff x="730033" y="3531816"/>
            <a:chExt cx="8021286" cy="935275"/>
          </a:xfrm>
        </p:grpSpPr>
        <p:sp>
          <p:nvSpPr>
            <p:cNvPr id="5" name="Hakasuljepari 35">
              <a:extLst>
                <a:ext uri="{FF2B5EF4-FFF2-40B4-BE49-F238E27FC236}">
                  <a16:creationId xmlns:a16="http://schemas.microsoft.com/office/drawing/2014/main" id="{6DB042AF-6096-4771-B1C2-A732DF6FE24E}"/>
                </a:ext>
              </a:extLst>
            </p:cNvPr>
            <p:cNvSpPr/>
            <p:nvPr/>
          </p:nvSpPr>
          <p:spPr>
            <a:xfrm>
              <a:off x="3736889" y="3694758"/>
              <a:ext cx="4622821" cy="590423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6" name="Minus 6">
              <a:extLst>
                <a:ext uri="{FF2B5EF4-FFF2-40B4-BE49-F238E27FC236}">
                  <a16:creationId xmlns:a16="http://schemas.microsoft.com/office/drawing/2014/main" id="{69EF4E00-07DE-4F6B-B9B6-2A9C2543FF56}"/>
                </a:ext>
              </a:extLst>
            </p:cNvPr>
            <p:cNvSpPr/>
            <p:nvPr/>
          </p:nvSpPr>
          <p:spPr>
            <a:xfrm>
              <a:off x="2991018" y="3808169"/>
              <a:ext cx="369914" cy="345340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AA97036F-3C58-44A6-B3E3-FB492CC8236D}"/>
                </a:ext>
              </a:extLst>
            </p:cNvPr>
            <p:cNvSpPr txBox="1"/>
            <p:nvPr/>
          </p:nvSpPr>
          <p:spPr>
            <a:xfrm>
              <a:off x="1084429" y="3767280"/>
              <a:ext cx="1954168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Absolute Consumption Imbalance Quantity</a:t>
              </a:r>
            </a:p>
          </p:txBody>
        </p:sp>
        <p:sp>
          <p:nvSpPr>
            <p:cNvPr id="10" name="Minus 12">
              <a:extLst>
                <a:ext uri="{FF2B5EF4-FFF2-40B4-BE49-F238E27FC236}">
                  <a16:creationId xmlns:a16="http://schemas.microsoft.com/office/drawing/2014/main" id="{3A3C2754-8FB5-45E0-9B3C-8A1FAABC413F}"/>
                </a:ext>
              </a:extLst>
            </p:cNvPr>
            <p:cNvSpPr/>
            <p:nvPr/>
          </p:nvSpPr>
          <p:spPr>
            <a:xfrm>
              <a:off x="4792391" y="3800656"/>
              <a:ext cx="369914" cy="345340"/>
            </a:xfrm>
            <a:prstGeom prst="mathPl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E100F34F-5CB8-4F27-ACBC-005D073B7374}"/>
                </a:ext>
              </a:extLst>
            </p:cNvPr>
            <p:cNvSpPr txBox="1"/>
            <p:nvPr/>
          </p:nvSpPr>
          <p:spPr>
            <a:xfrm>
              <a:off x="5354363" y="3766399"/>
              <a:ext cx="1058543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Production Plan</a:t>
              </a:r>
            </a:p>
          </p:txBody>
        </p:sp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B0B8811E-F111-4AB6-A698-29AAF8795DAF}"/>
                </a:ext>
              </a:extLst>
            </p:cNvPr>
            <p:cNvSpPr/>
            <p:nvPr/>
          </p:nvSpPr>
          <p:spPr>
            <a:xfrm>
              <a:off x="730033" y="3531816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15" name="TextBox 13">
              <a:extLst>
                <a:ext uri="{FF2B5EF4-FFF2-40B4-BE49-F238E27FC236}">
                  <a16:creationId xmlns:a16="http://schemas.microsoft.com/office/drawing/2014/main" id="{12FF6CB5-FB09-4A96-A2B1-18A6C63E4575}"/>
                </a:ext>
              </a:extLst>
            </p:cNvPr>
            <p:cNvSpPr txBox="1"/>
            <p:nvPr/>
          </p:nvSpPr>
          <p:spPr>
            <a:xfrm>
              <a:off x="3736889" y="3829668"/>
              <a:ext cx="960745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Purchases</a:t>
              </a:r>
            </a:p>
          </p:txBody>
        </p:sp>
        <p:sp>
          <p:nvSpPr>
            <p:cNvPr id="16" name="Equal 7">
              <a:extLst>
                <a:ext uri="{FF2B5EF4-FFF2-40B4-BE49-F238E27FC236}">
                  <a16:creationId xmlns:a16="http://schemas.microsoft.com/office/drawing/2014/main" id="{2A8276D3-9C0A-4423-A6D4-C8DCA73D4BD4}"/>
                </a:ext>
              </a:extLst>
            </p:cNvPr>
            <p:cNvSpPr/>
            <p:nvPr/>
          </p:nvSpPr>
          <p:spPr>
            <a:xfrm>
              <a:off x="6522230" y="3797124"/>
              <a:ext cx="369914" cy="367429"/>
            </a:xfrm>
            <a:prstGeom prst="mathPl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2DFD1D81-2760-463B-B52E-0E2A3A596F06}"/>
                </a:ext>
              </a:extLst>
            </p:cNvPr>
            <p:cNvSpPr txBox="1"/>
            <p:nvPr/>
          </p:nvSpPr>
          <p:spPr>
            <a:xfrm>
              <a:off x="7023659" y="3741407"/>
              <a:ext cx="1058543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Minor Production</a:t>
              </a:r>
            </a:p>
          </p:txBody>
        </p:sp>
      </p:grpSp>
      <p:grpSp>
        <p:nvGrpSpPr>
          <p:cNvPr id="18" name="Ryhmä 32">
            <a:extLst>
              <a:ext uri="{FF2B5EF4-FFF2-40B4-BE49-F238E27FC236}">
                <a16:creationId xmlns:a16="http://schemas.microsoft.com/office/drawing/2014/main" id="{008DA844-35F8-415D-AFDB-97B1907CCEEA}"/>
              </a:ext>
            </a:extLst>
          </p:cNvPr>
          <p:cNvGrpSpPr/>
          <p:nvPr/>
        </p:nvGrpSpPr>
        <p:grpSpPr>
          <a:xfrm>
            <a:off x="1415480" y="4716008"/>
            <a:ext cx="8021286" cy="935275"/>
            <a:chOff x="2087012" y="3305312"/>
            <a:chExt cx="8021286" cy="935275"/>
          </a:xfrm>
        </p:grpSpPr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AC4F00E7-A502-47B6-AE98-9009EFD747A2}"/>
                </a:ext>
              </a:extLst>
            </p:cNvPr>
            <p:cNvSpPr txBox="1"/>
            <p:nvPr/>
          </p:nvSpPr>
          <p:spPr>
            <a:xfrm>
              <a:off x="3110323" y="3647489"/>
              <a:ext cx="3954001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Absolute Production Imbalance Quantity</a:t>
              </a:r>
            </a:p>
          </p:txBody>
        </p:sp>
        <p:sp>
          <p:nvSpPr>
            <p:cNvPr id="20" name="Minus 12">
              <a:extLst>
                <a:ext uri="{FF2B5EF4-FFF2-40B4-BE49-F238E27FC236}">
                  <a16:creationId xmlns:a16="http://schemas.microsoft.com/office/drawing/2014/main" id="{D74E9560-A631-4E13-A968-6289166C4C48}"/>
                </a:ext>
              </a:extLst>
            </p:cNvPr>
            <p:cNvSpPr/>
            <p:nvPr/>
          </p:nvSpPr>
          <p:spPr>
            <a:xfrm>
              <a:off x="6331607" y="3609247"/>
              <a:ext cx="369914" cy="345340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7D84190D-30A5-45EE-A491-2C4FCFBA4271}"/>
                </a:ext>
              </a:extLst>
            </p:cNvPr>
            <p:cNvSpPr txBox="1"/>
            <p:nvPr/>
          </p:nvSpPr>
          <p:spPr>
            <a:xfrm>
              <a:off x="7028219" y="3647489"/>
              <a:ext cx="2071895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Normal Production</a:t>
              </a:r>
            </a:p>
          </p:txBody>
        </p:sp>
        <p:sp>
          <p:nvSpPr>
            <p:cNvPr id="22" name="Rectangle 16">
              <a:extLst>
                <a:ext uri="{FF2B5EF4-FFF2-40B4-BE49-F238E27FC236}">
                  <a16:creationId xmlns:a16="http://schemas.microsoft.com/office/drawing/2014/main" id="{7EC9E152-6975-4392-841E-2A2EA609EAF7}"/>
                </a:ext>
              </a:extLst>
            </p:cNvPr>
            <p:cNvSpPr/>
            <p:nvPr/>
          </p:nvSpPr>
          <p:spPr>
            <a:xfrm>
              <a:off x="2087012" y="3305312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6170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650E2-2ECA-463C-AF0A-C27F1F280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Relative Imbalance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71E43-E281-453E-B95D-10F878222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625" y="2168525"/>
            <a:ext cx="10743050" cy="399732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New formula “Relative Imbalance” follows the format of Relative Consumption Imbalance, except denominator term is calculated with consumption and total sales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Relative Imbalance: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685800" lvl="1" indent="-285750"/>
            <a:r>
              <a:rPr lang="en-GB" dirty="0"/>
              <a:t>For a BRP who is not a power producer the results will almost identical to relative consumption imbalance</a:t>
            </a:r>
            <a:endParaRPr lang="en-GB" i="1" dirty="0"/>
          </a:p>
          <a:p>
            <a:pPr marL="285750" indent="-285750"/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Relative Production Imbalance will be discontinued</a:t>
            </a:r>
          </a:p>
          <a:p>
            <a:pPr marL="685800" lvl="1" indent="-285750">
              <a:buFont typeface="Wingdings" panose="05000000000000000000" pitchFamily="2" charset="2"/>
              <a:buChar char="Ø"/>
            </a:pPr>
            <a:r>
              <a:rPr lang="en-GB" dirty="0"/>
              <a:t>Production plan KPI</a:t>
            </a:r>
          </a:p>
        </p:txBody>
      </p:sp>
      <p:grpSp>
        <p:nvGrpSpPr>
          <p:cNvPr id="4" name="Ryhmä 81">
            <a:extLst>
              <a:ext uri="{FF2B5EF4-FFF2-40B4-BE49-F238E27FC236}">
                <a16:creationId xmlns:a16="http://schemas.microsoft.com/office/drawing/2014/main" id="{92BADF10-3B39-4AD7-95F9-055A11B16D24}"/>
              </a:ext>
            </a:extLst>
          </p:cNvPr>
          <p:cNvGrpSpPr/>
          <p:nvPr/>
        </p:nvGrpSpPr>
        <p:grpSpPr>
          <a:xfrm>
            <a:off x="1217415" y="3240998"/>
            <a:ext cx="8021286" cy="935275"/>
            <a:chOff x="730033" y="3531816"/>
            <a:chExt cx="8021286" cy="935275"/>
          </a:xfrm>
        </p:grpSpPr>
        <p:sp>
          <p:nvSpPr>
            <p:cNvPr id="5" name="Hakasuljepari 35">
              <a:extLst>
                <a:ext uri="{FF2B5EF4-FFF2-40B4-BE49-F238E27FC236}">
                  <a16:creationId xmlns:a16="http://schemas.microsoft.com/office/drawing/2014/main" id="{23276578-D105-42BD-81D4-A968E5F9333A}"/>
                </a:ext>
              </a:extLst>
            </p:cNvPr>
            <p:cNvSpPr/>
            <p:nvPr/>
          </p:nvSpPr>
          <p:spPr>
            <a:xfrm>
              <a:off x="4168459" y="3704241"/>
              <a:ext cx="3096343" cy="590423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6" name="Minus 6">
              <a:extLst>
                <a:ext uri="{FF2B5EF4-FFF2-40B4-BE49-F238E27FC236}">
                  <a16:creationId xmlns:a16="http://schemas.microsoft.com/office/drawing/2014/main" id="{F0F0ECA7-F62A-4ABA-B458-18D27BE7662F}"/>
                </a:ext>
              </a:extLst>
            </p:cNvPr>
            <p:cNvSpPr/>
            <p:nvPr/>
          </p:nvSpPr>
          <p:spPr>
            <a:xfrm>
              <a:off x="2991018" y="3808169"/>
              <a:ext cx="369914" cy="345340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F953C70-ACE7-4906-84FF-FB14AC1C87B8}"/>
                </a:ext>
              </a:extLst>
            </p:cNvPr>
            <p:cNvSpPr txBox="1"/>
            <p:nvPr/>
          </p:nvSpPr>
          <p:spPr>
            <a:xfrm>
              <a:off x="6425222" y="3846411"/>
              <a:ext cx="723877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Sales</a:t>
              </a:r>
            </a:p>
          </p:txBody>
        </p:sp>
        <p:sp>
          <p:nvSpPr>
            <p:cNvPr id="8" name="Equal 7">
              <a:extLst>
                <a:ext uri="{FF2B5EF4-FFF2-40B4-BE49-F238E27FC236}">
                  <a16:creationId xmlns:a16="http://schemas.microsoft.com/office/drawing/2014/main" id="{7871C13D-D636-44D6-9FA4-9CE84E363337}"/>
                </a:ext>
              </a:extLst>
            </p:cNvPr>
            <p:cNvSpPr/>
            <p:nvPr/>
          </p:nvSpPr>
          <p:spPr>
            <a:xfrm>
              <a:off x="5750557" y="3801628"/>
              <a:ext cx="369914" cy="367429"/>
            </a:xfrm>
            <a:prstGeom prst="mathPl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BA1A92-34F8-4757-8C46-E041D1E86253}"/>
                </a:ext>
              </a:extLst>
            </p:cNvPr>
            <p:cNvSpPr txBox="1"/>
            <p:nvPr/>
          </p:nvSpPr>
          <p:spPr>
            <a:xfrm>
              <a:off x="1084429" y="3767280"/>
              <a:ext cx="1954168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Absolute Imbalance Quantity</a:t>
              </a:r>
            </a:p>
          </p:txBody>
        </p:sp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7B10BAE6-DCBD-4F5B-B781-1E24FA666A08}"/>
                </a:ext>
              </a:extLst>
            </p:cNvPr>
            <p:cNvSpPr/>
            <p:nvPr/>
          </p:nvSpPr>
          <p:spPr>
            <a:xfrm>
              <a:off x="730033" y="3531816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36B62D29-A3A1-431B-A4EB-D5574B94C18E}"/>
                </a:ext>
              </a:extLst>
            </p:cNvPr>
            <p:cNvSpPr txBox="1"/>
            <p:nvPr/>
          </p:nvSpPr>
          <p:spPr>
            <a:xfrm>
              <a:off x="4288928" y="3846411"/>
              <a:ext cx="1208297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Consumption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65771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D92E7-9FAF-4DBD-B2B5-D5E5B0F75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Production Plan KPI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59480-3026-49AD-8FBA-3FDF9D98E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As production plan is removed from imbalance calculations, a report for BRP is offered where they can see their production plan performance.</a:t>
            </a:r>
          </a:p>
          <a:p>
            <a:pPr marL="742950" lvl="1" indent="-342900">
              <a:buFont typeface="+mj-lt"/>
              <a:buAutoNum type="arabicPeriod"/>
            </a:pPr>
            <a:endParaRPr lang="en-GB" dirty="0"/>
          </a:p>
          <a:p>
            <a:pPr marL="742950" lvl="1" indent="-342900">
              <a:buFont typeface="+mj-lt"/>
              <a:buAutoNum type="arabicPeriod"/>
            </a:pPr>
            <a:endParaRPr lang="en-GB" dirty="0"/>
          </a:p>
          <a:p>
            <a:pPr lvl="1" indent="0">
              <a:buNone/>
            </a:pPr>
            <a:r>
              <a:rPr lang="en-GB" dirty="0"/>
              <a:t>KPI metric for aggregated values per MBA per PU type (solar etc.):</a:t>
            </a:r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lvl="1" indent="0">
              <a:buNone/>
            </a:pPr>
            <a:endParaRPr lang="en-GB" dirty="0"/>
          </a:p>
          <a:p>
            <a:pPr marL="685800" lvl="1" indent="-285750">
              <a:buFont typeface="Wingdings" panose="05000000000000000000" pitchFamily="2" charset="2"/>
              <a:buChar char="Ø"/>
            </a:pPr>
            <a:r>
              <a:rPr lang="en-GB" dirty="0"/>
              <a:t>BRP can see their own performance in Online Service reports</a:t>
            </a:r>
          </a:p>
          <a:p>
            <a:pPr lvl="1" indent="0">
              <a:buNone/>
            </a:pPr>
            <a:endParaRPr lang="en-GB" dirty="0"/>
          </a:p>
        </p:txBody>
      </p:sp>
      <p:grpSp>
        <p:nvGrpSpPr>
          <p:cNvPr id="30" name="Ryhmä 81">
            <a:extLst>
              <a:ext uri="{FF2B5EF4-FFF2-40B4-BE49-F238E27FC236}">
                <a16:creationId xmlns:a16="http://schemas.microsoft.com/office/drawing/2014/main" id="{A5F4DDB3-C307-4DA0-8AA9-CFB7BA8A9395}"/>
              </a:ext>
            </a:extLst>
          </p:cNvPr>
          <p:cNvGrpSpPr/>
          <p:nvPr/>
        </p:nvGrpSpPr>
        <p:grpSpPr>
          <a:xfrm>
            <a:off x="983432" y="3699549"/>
            <a:ext cx="10225136" cy="935275"/>
            <a:chOff x="730033" y="3531816"/>
            <a:chExt cx="8021286" cy="935275"/>
          </a:xfrm>
        </p:grpSpPr>
        <p:sp>
          <p:nvSpPr>
            <p:cNvPr id="31" name="Minus 6">
              <a:extLst>
                <a:ext uri="{FF2B5EF4-FFF2-40B4-BE49-F238E27FC236}">
                  <a16:creationId xmlns:a16="http://schemas.microsoft.com/office/drawing/2014/main" id="{BA573B5D-1A9B-4F58-83AC-1A6F08067F48}"/>
                </a:ext>
              </a:extLst>
            </p:cNvPr>
            <p:cNvSpPr/>
            <p:nvPr/>
          </p:nvSpPr>
          <p:spPr>
            <a:xfrm>
              <a:off x="4674066" y="3834764"/>
              <a:ext cx="308323" cy="345340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7448A62-46BB-416C-86CD-AD0F8A5CCE12}"/>
                </a:ext>
              </a:extLst>
            </p:cNvPr>
            <p:cNvSpPr txBox="1"/>
            <p:nvPr/>
          </p:nvSpPr>
          <p:spPr>
            <a:xfrm>
              <a:off x="837114" y="3747135"/>
              <a:ext cx="782065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Production(MBA, type) </a:t>
              </a:r>
            </a:p>
          </p:txBody>
        </p:sp>
        <p:sp>
          <p:nvSpPr>
            <p:cNvPr id="33" name="TextBox 13">
              <a:extLst>
                <a:ext uri="{FF2B5EF4-FFF2-40B4-BE49-F238E27FC236}">
                  <a16:creationId xmlns:a16="http://schemas.microsoft.com/office/drawing/2014/main" id="{BA88ED11-E355-4EBD-81E7-269AB4C87C4D}"/>
                </a:ext>
              </a:extLst>
            </p:cNvPr>
            <p:cNvSpPr txBox="1"/>
            <p:nvPr/>
          </p:nvSpPr>
          <p:spPr>
            <a:xfrm>
              <a:off x="5238366" y="3701846"/>
              <a:ext cx="781690" cy="621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Production Plan </a:t>
              </a:r>
            </a:p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(MBA, type)</a:t>
              </a:r>
            </a:p>
          </p:txBody>
        </p:sp>
        <p:sp>
          <p:nvSpPr>
            <p:cNvPr id="34" name="Rectangle 16">
              <a:extLst>
                <a:ext uri="{FF2B5EF4-FFF2-40B4-BE49-F238E27FC236}">
                  <a16:creationId xmlns:a16="http://schemas.microsoft.com/office/drawing/2014/main" id="{44145C35-149E-4307-AE55-C1A690C22712}"/>
                </a:ext>
              </a:extLst>
            </p:cNvPr>
            <p:cNvSpPr/>
            <p:nvPr/>
          </p:nvSpPr>
          <p:spPr>
            <a:xfrm>
              <a:off x="730033" y="3531816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cxnSp>
          <p:nvCxnSpPr>
            <p:cNvPr id="35" name="Suora yhdysviiva 49">
              <a:extLst>
                <a:ext uri="{FF2B5EF4-FFF2-40B4-BE49-F238E27FC236}">
                  <a16:creationId xmlns:a16="http://schemas.microsoft.com/office/drawing/2014/main" id="{00A1C078-D720-4CD2-BAFA-AEEE7E311FD4}"/>
                </a:ext>
              </a:extLst>
            </p:cNvPr>
            <p:cNvCxnSpPr>
              <a:cxnSpLocks/>
            </p:cNvCxnSpPr>
            <p:nvPr/>
          </p:nvCxnSpPr>
          <p:spPr>
            <a:xfrm>
              <a:off x="4571212" y="3641932"/>
              <a:ext cx="0" cy="74833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uora yhdysviiva 54">
              <a:extLst>
                <a:ext uri="{FF2B5EF4-FFF2-40B4-BE49-F238E27FC236}">
                  <a16:creationId xmlns:a16="http://schemas.microsoft.com/office/drawing/2014/main" id="{F5454269-AAAE-4461-98EE-5CBF18EE5CCA}"/>
                </a:ext>
              </a:extLst>
            </p:cNvPr>
            <p:cNvCxnSpPr>
              <a:cxnSpLocks/>
            </p:cNvCxnSpPr>
            <p:nvPr/>
          </p:nvCxnSpPr>
          <p:spPr>
            <a:xfrm>
              <a:off x="843009" y="3641932"/>
              <a:ext cx="0" cy="74833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13">
            <a:extLst>
              <a:ext uri="{FF2B5EF4-FFF2-40B4-BE49-F238E27FC236}">
                <a16:creationId xmlns:a16="http://schemas.microsoft.com/office/drawing/2014/main" id="{B254E354-D4C1-4AE2-9C71-6EE5B25CA0B6}"/>
              </a:ext>
            </a:extLst>
          </p:cNvPr>
          <p:cNvSpPr txBox="1"/>
          <p:nvPr/>
        </p:nvSpPr>
        <p:spPr>
          <a:xfrm>
            <a:off x="2385139" y="3872880"/>
            <a:ext cx="1058543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Production Plan </a:t>
            </a:r>
          </a:p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(MBA, type)</a:t>
            </a:r>
          </a:p>
        </p:txBody>
      </p:sp>
      <p:sp>
        <p:nvSpPr>
          <p:cNvPr id="38" name="Minus 6">
            <a:extLst>
              <a:ext uri="{FF2B5EF4-FFF2-40B4-BE49-F238E27FC236}">
                <a16:creationId xmlns:a16="http://schemas.microsoft.com/office/drawing/2014/main" id="{E80482E6-1B89-4727-87C5-B8975C20B1BB}"/>
              </a:ext>
            </a:extLst>
          </p:cNvPr>
          <p:cNvSpPr/>
          <p:nvPr/>
        </p:nvSpPr>
        <p:spPr>
          <a:xfrm>
            <a:off x="2021620" y="3994516"/>
            <a:ext cx="369914" cy="345340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3756"/>
            <a:endParaRPr lang="en-US" sz="1199">
              <a:solidFill>
                <a:srgbClr val="FFFFFF"/>
              </a:solidFill>
            </a:endParaRPr>
          </a:p>
        </p:txBody>
      </p:sp>
      <p:sp>
        <p:nvSpPr>
          <p:cNvPr id="39" name="Minus 6">
            <a:extLst>
              <a:ext uri="{FF2B5EF4-FFF2-40B4-BE49-F238E27FC236}">
                <a16:creationId xmlns:a16="http://schemas.microsoft.com/office/drawing/2014/main" id="{5F0524FD-4404-4E9E-A23D-CF292671ADD1}"/>
              </a:ext>
            </a:extLst>
          </p:cNvPr>
          <p:cNvSpPr/>
          <p:nvPr/>
        </p:nvSpPr>
        <p:spPr>
          <a:xfrm>
            <a:off x="3247943" y="3969921"/>
            <a:ext cx="369914" cy="345340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3756"/>
            <a:endParaRPr lang="en-US" sz="1199">
              <a:solidFill>
                <a:srgbClr val="FFFFFF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A2A8669-07DF-417C-9D53-2E352AB670C3}"/>
              </a:ext>
            </a:extLst>
          </p:cNvPr>
          <p:cNvSpPr txBox="1"/>
          <p:nvPr/>
        </p:nvSpPr>
        <p:spPr>
          <a:xfrm>
            <a:off x="4902831" y="3840031"/>
            <a:ext cx="1058543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Imbalance Adj. down (MBA, type)</a:t>
            </a:r>
          </a:p>
        </p:txBody>
      </p:sp>
      <p:sp>
        <p:nvSpPr>
          <p:cNvPr id="41" name="Minus 12">
            <a:extLst>
              <a:ext uri="{FF2B5EF4-FFF2-40B4-BE49-F238E27FC236}">
                <a16:creationId xmlns:a16="http://schemas.microsoft.com/office/drawing/2014/main" id="{6EEA0BDB-7213-42EE-BD7C-9240186B489F}"/>
              </a:ext>
            </a:extLst>
          </p:cNvPr>
          <p:cNvSpPr/>
          <p:nvPr/>
        </p:nvSpPr>
        <p:spPr>
          <a:xfrm>
            <a:off x="4527193" y="3984244"/>
            <a:ext cx="369914" cy="345340"/>
          </a:xfrm>
          <a:prstGeom prst="mathPl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3756"/>
            <a:endParaRPr lang="en-US" sz="1199">
              <a:solidFill>
                <a:srgbClr val="FFFFFF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7DCEE73-31D5-402D-9150-1D88C605AF41}"/>
              </a:ext>
            </a:extLst>
          </p:cNvPr>
          <p:cNvSpPr txBox="1"/>
          <p:nvPr/>
        </p:nvSpPr>
        <p:spPr>
          <a:xfrm>
            <a:off x="3641123" y="3845963"/>
            <a:ext cx="1058543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Imbalance Adj. up (MBA, type)</a:t>
            </a:r>
          </a:p>
        </p:txBody>
      </p:sp>
      <p:sp>
        <p:nvSpPr>
          <p:cNvPr id="43" name="Hakasuljepari 35">
            <a:extLst>
              <a:ext uri="{FF2B5EF4-FFF2-40B4-BE49-F238E27FC236}">
                <a16:creationId xmlns:a16="http://schemas.microsoft.com/office/drawing/2014/main" id="{12AA92DF-737A-4E85-872E-4AABAC079F44}"/>
              </a:ext>
            </a:extLst>
          </p:cNvPr>
          <p:cNvSpPr/>
          <p:nvPr/>
        </p:nvSpPr>
        <p:spPr>
          <a:xfrm>
            <a:off x="6597112" y="3871974"/>
            <a:ext cx="4408794" cy="590423"/>
          </a:xfrm>
          <a:prstGeom prst="bracketPair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44" name="Minus 12">
            <a:extLst>
              <a:ext uri="{FF2B5EF4-FFF2-40B4-BE49-F238E27FC236}">
                <a16:creationId xmlns:a16="http://schemas.microsoft.com/office/drawing/2014/main" id="{295B2F81-229B-4477-B478-EC8C0579F6F7}"/>
              </a:ext>
            </a:extLst>
          </p:cNvPr>
          <p:cNvSpPr/>
          <p:nvPr/>
        </p:nvSpPr>
        <p:spPr>
          <a:xfrm>
            <a:off x="7850536" y="3985614"/>
            <a:ext cx="369914" cy="345340"/>
          </a:xfrm>
          <a:prstGeom prst="mathPl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3756"/>
            <a:endParaRPr lang="en-US" sz="1199">
              <a:solidFill>
                <a:srgbClr val="FFFFFF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578D110-37E6-44E6-9BCE-E79695A47640}"/>
              </a:ext>
            </a:extLst>
          </p:cNvPr>
          <p:cNvSpPr txBox="1"/>
          <p:nvPr/>
        </p:nvSpPr>
        <p:spPr>
          <a:xfrm>
            <a:off x="8423112" y="3867070"/>
            <a:ext cx="1058543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Imbalance Adj. up </a:t>
            </a:r>
          </a:p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(MBA, type)</a:t>
            </a:r>
          </a:p>
        </p:txBody>
      </p:sp>
      <p:sp>
        <p:nvSpPr>
          <p:cNvPr id="46" name="Minus 6">
            <a:extLst>
              <a:ext uri="{FF2B5EF4-FFF2-40B4-BE49-F238E27FC236}">
                <a16:creationId xmlns:a16="http://schemas.microsoft.com/office/drawing/2014/main" id="{54BB0068-9A43-4D1F-B2CA-8F548F04630F}"/>
              </a:ext>
            </a:extLst>
          </p:cNvPr>
          <p:cNvSpPr/>
          <p:nvPr/>
        </p:nvSpPr>
        <p:spPr>
          <a:xfrm>
            <a:off x="9404090" y="3984244"/>
            <a:ext cx="369914" cy="345340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43756"/>
            <a:endParaRPr lang="en-US" sz="1199">
              <a:solidFill>
                <a:srgbClr val="FFFFFF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6EF016A-8197-405E-A91B-0DB0313DD997}"/>
              </a:ext>
            </a:extLst>
          </p:cNvPr>
          <p:cNvSpPr txBox="1"/>
          <p:nvPr/>
        </p:nvSpPr>
        <p:spPr>
          <a:xfrm>
            <a:off x="9823719" y="3845963"/>
            <a:ext cx="1058543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56"/>
            <a:r>
              <a:rPr lang="en-US" sz="1147" b="1" dirty="0">
                <a:solidFill>
                  <a:srgbClr val="543D7F"/>
                </a:solidFill>
                <a:cs typeface="Arial" pitchFamily="34" charset="0"/>
              </a:rPr>
              <a:t>Imbalance Adj. down (MBA, type)</a:t>
            </a:r>
          </a:p>
        </p:txBody>
      </p:sp>
    </p:spTree>
    <p:extLst>
      <p:ext uri="{BB962C8B-B14F-4D97-AF65-F5344CB8AC3E}">
        <p14:creationId xmlns:p14="http://schemas.microsoft.com/office/powerpoint/2010/main" val="2928291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D4CF7-1077-CC4E-B257-249EBC90D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Advanced Settlement Report (Week/Month) changes</a:t>
            </a:r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7C71FB71-868A-4D4C-9284-CFBD1F69CEC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33468" y="2168525"/>
            <a:ext cx="4656101" cy="3968750"/>
          </a:xfrm>
          <a:prstGeom prst="rect">
            <a:avLst/>
          </a:prstGeom>
        </p:spPr>
      </p:pic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CEABAA8F-33E4-4F39-AD10-AAF7D828AAD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79976" y="2168525"/>
            <a:ext cx="5075237" cy="3807234"/>
          </a:xfrm>
          <a:prstGeom prst="rect">
            <a:avLst/>
          </a:prstGeom>
        </p:spPr>
      </p:pic>
      <p:sp>
        <p:nvSpPr>
          <p:cNvPr id="7" name="Suorakulmio 6">
            <a:extLst>
              <a:ext uri="{FF2B5EF4-FFF2-40B4-BE49-F238E27FC236}">
                <a16:creationId xmlns:a16="http://schemas.microsoft.com/office/drawing/2014/main" id="{31919A9B-03BE-467F-9BDD-543B4C06D5B6}"/>
              </a:ext>
            </a:extLst>
          </p:cNvPr>
          <p:cNvSpPr/>
          <p:nvPr/>
        </p:nvSpPr>
        <p:spPr>
          <a:xfrm rot="19548719">
            <a:off x="3825643" y="3443389"/>
            <a:ext cx="2224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8EFE0DDF-7494-4790-80C5-631B36F81E0C}"/>
              </a:ext>
            </a:extLst>
          </p:cNvPr>
          <p:cNvSpPr/>
          <p:nvPr/>
        </p:nvSpPr>
        <p:spPr>
          <a:xfrm rot="19548719">
            <a:off x="9544595" y="3515395"/>
            <a:ext cx="222463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2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New</a:t>
            </a:r>
            <a:endParaRPr lang="fi-FI" sz="2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36353907-4234-4ED6-B025-AE5454CA1DD0}"/>
              </a:ext>
            </a:extLst>
          </p:cNvPr>
          <p:cNvSpPr/>
          <p:nvPr/>
        </p:nvSpPr>
        <p:spPr>
          <a:xfrm>
            <a:off x="8511051" y="5446505"/>
            <a:ext cx="274748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Old charts will be removed, and new charts will replace them</a:t>
            </a:r>
            <a:endParaRPr lang="en-US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3699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FF2E20E-C557-4AC0-8201-8E11459B0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BRP Imbalance KPI Report  (Own Data/Country) changes</a:t>
            </a:r>
            <a:endParaRPr lang="fi-FI" dirty="0"/>
          </a:p>
        </p:txBody>
      </p:sp>
      <p:pic>
        <p:nvPicPr>
          <p:cNvPr id="4" name="Sisällön paikkamerkki 3">
            <a:extLst>
              <a:ext uri="{FF2B5EF4-FFF2-40B4-BE49-F238E27FC236}">
                <a16:creationId xmlns:a16="http://schemas.microsoft.com/office/drawing/2014/main" id="{D2A50333-EB0E-4AD5-B792-63BD20901C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8418" y="2276872"/>
            <a:ext cx="10742612" cy="1784417"/>
          </a:xfrm>
          <a:prstGeom prst="rect">
            <a:avLst/>
          </a:prstGeom>
        </p:spPr>
      </p:pic>
      <p:sp>
        <p:nvSpPr>
          <p:cNvPr id="5" name="Suorakulmio 4">
            <a:extLst>
              <a:ext uri="{FF2B5EF4-FFF2-40B4-BE49-F238E27FC236}">
                <a16:creationId xmlns:a16="http://schemas.microsoft.com/office/drawing/2014/main" id="{0F59EACD-FD7B-4CF4-854A-00245C571EB2}"/>
              </a:ext>
            </a:extLst>
          </p:cNvPr>
          <p:cNvSpPr/>
          <p:nvPr/>
        </p:nvSpPr>
        <p:spPr>
          <a:xfrm rot="20227404">
            <a:off x="1112519" y="2467804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2000" b="1" cap="none" spc="0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  <a:endParaRPr lang="fi-FI" sz="20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9552EBB5-CC87-41B7-813B-C802A9B3C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383370"/>
            <a:ext cx="5807968" cy="1906306"/>
          </a:xfrm>
          <a:prstGeom prst="rect">
            <a:avLst/>
          </a:prstGeom>
        </p:spPr>
      </p:pic>
      <p:sp>
        <p:nvSpPr>
          <p:cNvPr id="7" name="Suorakulmio 6">
            <a:extLst>
              <a:ext uri="{FF2B5EF4-FFF2-40B4-BE49-F238E27FC236}">
                <a16:creationId xmlns:a16="http://schemas.microsoft.com/office/drawing/2014/main" id="{8BA0C252-597C-47D2-8424-5BD810FD9E99}"/>
              </a:ext>
            </a:extLst>
          </p:cNvPr>
          <p:cNvSpPr/>
          <p:nvPr/>
        </p:nvSpPr>
        <p:spPr>
          <a:xfrm rot="20227404">
            <a:off x="3776032" y="4493989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1330086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75C94D79-C2C2-4A4C-8E1D-0C570B534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121" y="2930314"/>
            <a:ext cx="5755923" cy="2437531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007ACB84-65AE-49FA-AAA5-F8E66DB38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BRP Imbalance KPI Report new formula</a:t>
            </a:r>
            <a:endParaRPr lang="fi-FI" dirty="0"/>
          </a:p>
        </p:txBody>
      </p:sp>
      <p:pic>
        <p:nvPicPr>
          <p:cNvPr id="6" name="Sisällön paikkamerkki 5">
            <a:extLst>
              <a:ext uri="{FF2B5EF4-FFF2-40B4-BE49-F238E27FC236}">
                <a16:creationId xmlns:a16="http://schemas.microsoft.com/office/drawing/2014/main" id="{F9B97AF0-8846-4594-8E09-4FC5B80E82B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41671" y="1916832"/>
            <a:ext cx="5014912" cy="2142935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42499113-291B-48DE-924D-AFEA0DCD0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71" y="4149080"/>
            <a:ext cx="5014912" cy="2212931"/>
          </a:xfrm>
          <a:prstGeom prst="rect">
            <a:avLst/>
          </a:prstGeom>
        </p:spPr>
      </p:pic>
      <p:sp>
        <p:nvSpPr>
          <p:cNvPr id="8" name="Suorakulmio 7">
            <a:extLst>
              <a:ext uri="{FF2B5EF4-FFF2-40B4-BE49-F238E27FC236}">
                <a16:creationId xmlns:a16="http://schemas.microsoft.com/office/drawing/2014/main" id="{CBB6AD25-4025-471D-A4FC-DB2A6E123B02}"/>
              </a:ext>
            </a:extLst>
          </p:cNvPr>
          <p:cNvSpPr/>
          <p:nvPr/>
        </p:nvSpPr>
        <p:spPr>
          <a:xfrm rot="20227404">
            <a:off x="4496896" y="2467803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6B3138A4-0A4B-4B9D-8734-D75B7D623F82}"/>
              </a:ext>
            </a:extLst>
          </p:cNvPr>
          <p:cNvSpPr/>
          <p:nvPr/>
        </p:nvSpPr>
        <p:spPr>
          <a:xfrm rot="20227404">
            <a:off x="9911054" y="3446189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New</a:t>
            </a:r>
          </a:p>
        </p:txBody>
      </p:sp>
      <p:sp>
        <p:nvSpPr>
          <p:cNvPr id="26" name="Suorakulmio 25">
            <a:extLst>
              <a:ext uri="{FF2B5EF4-FFF2-40B4-BE49-F238E27FC236}">
                <a16:creationId xmlns:a16="http://schemas.microsoft.com/office/drawing/2014/main" id="{5D7E0303-617B-4EB2-9626-948474E98FE5}"/>
              </a:ext>
            </a:extLst>
          </p:cNvPr>
          <p:cNvSpPr/>
          <p:nvPr/>
        </p:nvSpPr>
        <p:spPr>
          <a:xfrm rot="20227404">
            <a:off x="4352879" y="5506428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</a:p>
        </p:txBody>
      </p:sp>
    </p:spTree>
    <p:extLst>
      <p:ext uri="{BB962C8B-B14F-4D97-AF65-F5344CB8AC3E}">
        <p14:creationId xmlns:p14="http://schemas.microsoft.com/office/powerpoint/2010/main" val="1330700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5C53125-2AAA-46C0-AE31-8474FA0D8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BRP Imbalance KPI Report threshold values</a:t>
            </a:r>
            <a:endParaRPr lang="fi-FI" dirty="0"/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FDDB0DE0-4F7B-46F0-9A9A-20BFB5E2F37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34400" y="2348880"/>
            <a:ext cx="5014912" cy="1928617"/>
          </a:xfrm>
          <a:prstGeom prst="rect">
            <a:avLst/>
          </a:prstGeom>
        </p:spPr>
      </p:pic>
      <p:sp>
        <p:nvSpPr>
          <p:cNvPr id="4" name="Sisällön paikkamerkki 3">
            <a:extLst>
              <a:ext uri="{FF2B5EF4-FFF2-40B4-BE49-F238E27FC236}">
                <a16:creationId xmlns:a16="http://schemas.microsoft.com/office/drawing/2014/main" id="{8AC800C2-6C1C-4D88-8777-1F96AEA2807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i-FI" dirty="0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78B064BD-3BFC-4BA7-B831-B6A41A7A1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00" y="4286948"/>
            <a:ext cx="5014912" cy="1934070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B5A2D806-BF2E-41B6-8DF7-12F35041F1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0" y="3308545"/>
            <a:ext cx="5347342" cy="2057290"/>
          </a:xfrm>
          <a:prstGeom prst="rect">
            <a:avLst/>
          </a:prstGeom>
        </p:spPr>
      </p:pic>
      <p:sp>
        <p:nvSpPr>
          <p:cNvPr id="8" name="Suorakulmio 7">
            <a:extLst>
              <a:ext uri="{FF2B5EF4-FFF2-40B4-BE49-F238E27FC236}">
                <a16:creationId xmlns:a16="http://schemas.microsoft.com/office/drawing/2014/main" id="{02A15057-FC2D-429D-B066-B61113C5C1AA}"/>
              </a:ext>
            </a:extLst>
          </p:cNvPr>
          <p:cNvSpPr/>
          <p:nvPr/>
        </p:nvSpPr>
        <p:spPr>
          <a:xfrm rot="20227404">
            <a:off x="4280872" y="4072634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Current</a:t>
            </a:r>
          </a:p>
        </p:txBody>
      </p:sp>
      <p:sp>
        <p:nvSpPr>
          <p:cNvPr id="9" name="Suorakulmio 8">
            <a:extLst>
              <a:ext uri="{FF2B5EF4-FFF2-40B4-BE49-F238E27FC236}">
                <a16:creationId xmlns:a16="http://schemas.microsoft.com/office/drawing/2014/main" id="{5D560FD4-85A6-47DF-A8EF-385F39EE8938}"/>
              </a:ext>
            </a:extLst>
          </p:cNvPr>
          <p:cNvSpPr/>
          <p:nvPr/>
        </p:nvSpPr>
        <p:spPr>
          <a:xfrm rot="20227404">
            <a:off x="8439333" y="3036917"/>
            <a:ext cx="235710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369932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9086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4DCA-901C-A543-AF28-A56299AA2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Imbalance settlement framework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DA7C9-0153-F642-92BD-0C5C7B482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3625" y="2564904"/>
            <a:ext cx="10310928" cy="392477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 December 2017 EU commission established a guideline on electricity balancing in order to develop and harmonize European electricity markets</a:t>
            </a:r>
          </a:p>
          <a:p>
            <a:pPr marL="685800" lvl="1" indent="-285750"/>
            <a:r>
              <a:rPr lang="en-GB" dirty="0"/>
              <a:t>The major changes concern the imbalance settlement period, the calculation of imbalance and the pricing of imbalance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imbalance settlement period will change from hour to 15 minutes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imbalance calculation will change in a way that there won’t be a separate production and consumption imbalances</a:t>
            </a:r>
          </a:p>
          <a:p>
            <a:pPr marL="685800" lvl="1" indent="-285750"/>
            <a:r>
              <a:rPr lang="fi-FI" dirty="0" err="1"/>
              <a:t>Two</a:t>
            </a:r>
            <a:r>
              <a:rPr lang="fi-FI" dirty="0"/>
              <a:t> </a:t>
            </a:r>
            <a:r>
              <a:rPr lang="fi-FI" dirty="0" err="1"/>
              <a:t>imbalances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replaced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a single </a:t>
            </a:r>
            <a:r>
              <a:rPr lang="fi-FI" dirty="0" err="1"/>
              <a:t>imbalance</a:t>
            </a:r>
            <a:endParaRPr lang="fi-FI" dirty="0"/>
          </a:p>
          <a:p>
            <a:pPr marL="685800" lvl="1" indent="-285750"/>
            <a:r>
              <a:rPr lang="fi-FI" dirty="0"/>
              <a:t>One-</a:t>
            </a:r>
            <a:r>
              <a:rPr lang="fi-FI" dirty="0" err="1"/>
              <a:t>balance</a:t>
            </a:r>
            <a:r>
              <a:rPr lang="fi-FI" dirty="0"/>
              <a:t> </a:t>
            </a:r>
            <a:r>
              <a:rPr lang="fi-FI" dirty="0" err="1"/>
              <a:t>model</a:t>
            </a:r>
            <a:r>
              <a:rPr lang="fi-FI" dirty="0"/>
              <a:t> </a:t>
            </a:r>
            <a:r>
              <a:rPr lang="fi-FI" dirty="0" err="1"/>
              <a:t>makes</a:t>
            </a:r>
            <a:r>
              <a:rPr lang="fi-FI" dirty="0"/>
              <a:t> </a:t>
            </a:r>
            <a:r>
              <a:rPr lang="fi-FI" dirty="0" err="1"/>
              <a:t>imbalance</a:t>
            </a:r>
            <a:r>
              <a:rPr lang="fi-FI" dirty="0"/>
              <a:t> </a:t>
            </a:r>
            <a:r>
              <a:rPr lang="fi-FI" dirty="0" err="1"/>
              <a:t>settlement</a:t>
            </a:r>
            <a:r>
              <a:rPr lang="fi-FI" dirty="0"/>
              <a:t> </a:t>
            </a:r>
            <a:r>
              <a:rPr lang="fi-FI" dirty="0" err="1"/>
              <a:t>more</a:t>
            </a:r>
            <a:r>
              <a:rPr lang="fi-FI" dirty="0"/>
              <a:t> </a:t>
            </a:r>
            <a:r>
              <a:rPr lang="fi-FI" dirty="0" err="1"/>
              <a:t>straightforward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new</a:t>
            </a:r>
            <a:r>
              <a:rPr lang="fi-FI" dirty="0"/>
              <a:t> </a:t>
            </a:r>
            <a:r>
              <a:rPr lang="fi-FI" dirty="0" err="1"/>
              <a:t>pricing</a:t>
            </a:r>
            <a:r>
              <a:rPr lang="fi-FI" dirty="0"/>
              <a:t> </a:t>
            </a:r>
            <a:r>
              <a:rPr lang="fi-FI" dirty="0" err="1"/>
              <a:t>model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have</a:t>
            </a:r>
            <a:r>
              <a:rPr lang="fi-FI" dirty="0"/>
              <a:t> </a:t>
            </a:r>
            <a:r>
              <a:rPr lang="fi-FI" dirty="0" err="1"/>
              <a:t>same</a:t>
            </a:r>
            <a:r>
              <a:rPr lang="fi-FI" dirty="0"/>
              <a:t> </a:t>
            </a:r>
            <a:r>
              <a:rPr lang="fi-FI" dirty="0" err="1"/>
              <a:t>price</a:t>
            </a:r>
            <a:r>
              <a:rPr lang="fi-FI" dirty="0"/>
              <a:t> for </a:t>
            </a:r>
            <a:r>
              <a:rPr lang="fi-FI" dirty="0" err="1"/>
              <a:t>positive</a:t>
            </a:r>
            <a:r>
              <a:rPr lang="fi-FI" dirty="0"/>
              <a:t> and </a:t>
            </a:r>
            <a:r>
              <a:rPr lang="fi-FI" dirty="0" err="1"/>
              <a:t>negative</a:t>
            </a:r>
            <a:r>
              <a:rPr lang="fi-FI" dirty="0"/>
              <a:t> </a:t>
            </a:r>
            <a:r>
              <a:rPr lang="fi-FI" dirty="0" err="1"/>
              <a:t>imbalances</a:t>
            </a:r>
            <a:r>
              <a:rPr lang="fi-FI" dirty="0"/>
              <a:t> </a:t>
            </a:r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normal</a:t>
            </a:r>
            <a:r>
              <a:rPr lang="fi-FI" dirty="0"/>
              <a:t> </a:t>
            </a:r>
            <a:r>
              <a:rPr lang="fi-FI" dirty="0" err="1"/>
              <a:t>situation</a:t>
            </a:r>
            <a:endParaRPr lang="fi-FI" dirty="0"/>
          </a:p>
          <a:p>
            <a:pPr marL="685800" lvl="1" indent="-285750"/>
            <a:r>
              <a:rPr lang="fi-FI" dirty="0"/>
              <a:t>In </a:t>
            </a:r>
            <a:r>
              <a:rPr lang="fi-FI" dirty="0" err="1"/>
              <a:t>specific</a:t>
            </a:r>
            <a:r>
              <a:rPr lang="fi-FI" dirty="0"/>
              <a:t> </a:t>
            </a:r>
            <a:r>
              <a:rPr lang="fi-FI" dirty="0" err="1"/>
              <a:t>conditions</a:t>
            </a:r>
            <a:r>
              <a:rPr lang="fi-FI" dirty="0"/>
              <a:t> a </a:t>
            </a:r>
            <a:r>
              <a:rPr lang="fi-FI" dirty="0" err="1"/>
              <a:t>dual</a:t>
            </a:r>
            <a:r>
              <a:rPr lang="fi-FI" dirty="0"/>
              <a:t> </a:t>
            </a:r>
            <a:r>
              <a:rPr lang="fi-FI" dirty="0" err="1"/>
              <a:t>pricing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applied</a:t>
            </a:r>
            <a:endParaRPr lang="en-GB" dirty="0"/>
          </a:p>
          <a:p>
            <a:pPr marL="685800" lvl="1" indent="-28575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2712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4DD59-7DE2-C14F-9C9D-271B7405B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60" y="1094519"/>
            <a:ext cx="10972800" cy="627062"/>
          </a:xfrm>
        </p:spPr>
        <p:txBody>
          <a:bodyPr/>
          <a:lstStyle/>
          <a:p>
            <a:r>
              <a:rPr lang="fi-FI" sz="3200" b="0" dirty="0" err="1">
                <a:solidFill>
                  <a:schemeClr val="tx2"/>
                </a:solidFill>
              </a:rPr>
              <a:t>Current</a:t>
            </a:r>
            <a:r>
              <a:rPr lang="fi-FI" sz="3200" b="0" dirty="0">
                <a:solidFill>
                  <a:schemeClr val="tx2"/>
                </a:solidFill>
              </a:rPr>
              <a:t> </a:t>
            </a:r>
            <a:r>
              <a:rPr lang="fi-FI" sz="3200" b="0" dirty="0" err="1">
                <a:solidFill>
                  <a:schemeClr val="tx2"/>
                </a:solidFill>
              </a:rPr>
              <a:t>imbalance</a:t>
            </a:r>
            <a:r>
              <a:rPr lang="fi-FI" sz="3200" b="0" dirty="0">
                <a:solidFill>
                  <a:schemeClr val="tx2"/>
                </a:solidFill>
              </a:rPr>
              <a:t> </a:t>
            </a:r>
            <a:r>
              <a:rPr lang="fi-FI" sz="3200" b="0" dirty="0" err="1">
                <a:solidFill>
                  <a:schemeClr val="tx2"/>
                </a:solidFill>
              </a:rPr>
              <a:t>settlement</a:t>
            </a:r>
            <a:r>
              <a:rPr lang="fi-FI" sz="3200" b="0" dirty="0">
                <a:solidFill>
                  <a:schemeClr val="tx2"/>
                </a:solidFill>
              </a:rPr>
              <a:t> </a:t>
            </a:r>
            <a:r>
              <a:rPr lang="fi-FI" sz="3200" b="0" dirty="0" err="1">
                <a:solidFill>
                  <a:schemeClr val="tx2"/>
                </a:solidFill>
              </a:rPr>
              <a:t>model</a:t>
            </a:r>
            <a:endParaRPr lang="fi-FI" sz="3200" b="0" dirty="0">
              <a:solidFill>
                <a:schemeClr val="tx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5B037D-4263-F341-915C-644B94DE71A4}"/>
              </a:ext>
            </a:extLst>
          </p:cNvPr>
          <p:cNvSpPr/>
          <p:nvPr/>
        </p:nvSpPr>
        <p:spPr>
          <a:xfrm>
            <a:off x="1351712" y="2734738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consumption</a:t>
            </a:r>
            <a:endParaRPr lang="fi-FI" sz="1399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55627C-9E2C-5347-8E5F-0B800279A078}"/>
              </a:ext>
            </a:extLst>
          </p:cNvPr>
          <p:cNvSpPr/>
          <p:nvPr/>
        </p:nvSpPr>
        <p:spPr>
          <a:xfrm>
            <a:off x="1351712" y="3190940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planned</a:t>
            </a:r>
            <a:r>
              <a:rPr lang="fi-FI" sz="1399" dirty="0"/>
              <a:t> </a:t>
            </a:r>
            <a:r>
              <a:rPr lang="fi-FI" sz="1399" dirty="0" err="1"/>
              <a:t>production</a:t>
            </a:r>
            <a:endParaRPr lang="fi-FI" sz="1399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D4466D-6BD8-D14B-8412-4137C7178244}"/>
              </a:ext>
            </a:extLst>
          </p:cNvPr>
          <p:cNvSpPr/>
          <p:nvPr/>
        </p:nvSpPr>
        <p:spPr>
          <a:xfrm>
            <a:off x="1351711" y="3647141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px</a:t>
            </a:r>
            <a:r>
              <a:rPr lang="fi-FI" sz="1399" dirty="0"/>
              <a:t> and </a:t>
            </a:r>
            <a:r>
              <a:rPr lang="fi-FI" sz="1399" dirty="0" err="1"/>
              <a:t>bilateral</a:t>
            </a:r>
            <a:r>
              <a:rPr lang="fi-FI" sz="1399" dirty="0"/>
              <a:t> </a:t>
            </a:r>
            <a:r>
              <a:rPr lang="fi-FI" sz="1399" dirty="0" err="1"/>
              <a:t>trades</a:t>
            </a:r>
            <a:endParaRPr lang="fi-FI" sz="1399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88B422-642F-794D-9555-664F935A14D6}"/>
              </a:ext>
            </a:extLst>
          </p:cNvPr>
          <p:cNvSpPr/>
          <p:nvPr/>
        </p:nvSpPr>
        <p:spPr>
          <a:xfrm>
            <a:off x="1351711" y="4103342"/>
            <a:ext cx="2128317" cy="609479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consumption</a:t>
            </a:r>
            <a:r>
              <a:rPr lang="fi-FI" sz="1399" dirty="0"/>
              <a:t> </a:t>
            </a:r>
            <a:r>
              <a:rPr lang="fi-FI" sz="1399" dirty="0" err="1"/>
              <a:t>imbalance</a:t>
            </a:r>
            <a:r>
              <a:rPr lang="fi-FI" sz="1399" dirty="0"/>
              <a:t> </a:t>
            </a:r>
            <a:r>
              <a:rPr lang="fi-FI" sz="1399" dirty="0" err="1"/>
              <a:t>adjustments</a:t>
            </a:r>
            <a:endParaRPr lang="fi-FI" sz="1399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41F63F-92E3-1647-B0C9-17CDFBA4EEC3}"/>
              </a:ext>
            </a:extLst>
          </p:cNvPr>
          <p:cNvSpPr/>
          <p:nvPr/>
        </p:nvSpPr>
        <p:spPr>
          <a:xfrm>
            <a:off x="1351711" y="4793437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/>
              <a:t>MGA </a:t>
            </a:r>
            <a:r>
              <a:rPr lang="fi-FI" sz="1399" dirty="0" err="1"/>
              <a:t>imbalance</a:t>
            </a:r>
            <a:endParaRPr lang="fi-FI" sz="1399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F7005F-26F5-5E43-BE3C-800F65E2B12D}"/>
              </a:ext>
            </a:extLst>
          </p:cNvPr>
          <p:cNvSpPr/>
          <p:nvPr/>
        </p:nvSpPr>
        <p:spPr>
          <a:xfrm>
            <a:off x="234247" y="5249638"/>
            <a:ext cx="4363250" cy="9510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99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7A7C64-4DBF-1149-A0D1-4676BF7E928B}"/>
              </a:ext>
            </a:extLst>
          </p:cNvPr>
          <p:cNvSpPr/>
          <p:nvPr/>
        </p:nvSpPr>
        <p:spPr>
          <a:xfrm>
            <a:off x="1351710" y="5425359"/>
            <a:ext cx="2128318" cy="548109"/>
          </a:xfrm>
          <a:prstGeom prst="rect">
            <a:avLst/>
          </a:prstGeom>
          <a:solidFill>
            <a:schemeClr val="accent1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consumption</a:t>
            </a:r>
            <a:r>
              <a:rPr lang="fi-FI" sz="1399" dirty="0"/>
              <a:t> </a:t>
            </a:r>
            <a:r>
              <a:rPr lang="fi-FI" sz="1399" dirty="0" err="1"/>
              <a:t>imbalance</a:t>
            </a:r>
            <a:r>
              <a:rPr lang="fi-FI" sz="1399" dirty="0"/>
              <a:t> </a:t>
            </a:r>
            <a:r>
              <a:rPr lang="fi-FI" sz="1399" dirty="0" err="1"/>
              <a:t>power</a:t>
            </a:r>
            <a:endParaRPr lang="fi-FI" sz="1399" dirty="0"/>
          </a:p>
        </p:txBody>
      </p:sp>
      <p:sp>
        <p:nvSpPr>
          <p:cNvPr id="16" name="Plus 15">
            <a:extLst>
              <a:ext uri="{FF2B5EF4-FFF2-40B4-BE49-F238E27FC236}">
                <a16:creationId xmlns:a16="http://schemas.microsoft.com/office/drawing/2014/main" id="{CA4123E8-C08D-4A44-B1E7-3D834B6AF245}"/>
              </a:ext>
            </a:extLst>
          </p:cNvPr>
          <p:cNvSpPr/>
          <p:nvPr/>
        </p:nvSpPr>
        <p:spPr>
          <a:xfrm>
            <a:off x="845596" y="3172872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C044DB2A-D557-B54B-BFA4-04EFC75F32FA}"/>
              </a:ext>
            </a:extLst>
          </p:cNvPr>
          <p:cNvSpPr/>
          <p:nvPr/>
        </p:nvSpPr>
        <p:spPr>
          <a:xfrm>
            <a:off x="845596" y="3682520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19" name="Minus 18">
            <a:extLst>
              <a:ext uri="{FF2B5EF4-FFF2-40B4-BE49-F238E27FC236}">
                <a16:creationId xmlns:a16="http://schemas.microsoft.com/office/drawing/2014/main" id="{F0E35DE5-CF8B-B847-AE6F-C62A402428EF}"/>
              </a:ext>
            </a:extLst>
          </p:cNvPr>
          <p:cNvSpPr/>
          <p:nvPr/>
        </p:nvSpPr>
        <p:spPr>
          <a:xfrm rot="6779179">
            <a:off x="493664" y="3790139"/>
            <a:ext cx="680160" cy="153470"/>
          </a:xfrm>
          <a:prstGeom prst="mathMinus">
            <a:avLst>
              <a:gd name="adj1" fmla="val 31351"/>
            </a:avLst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0" name="Minus 19">
            <a:extLst>
              <a:ext uri="{FF2B5EF4-FFF2-40B4-BE49-F238E27FC236}">
                <a16:creationId xmlns:a16="http://schemas.microsoft.com/office/drawing/2014/main" id="{A5861090-3033-1F46-B877-6495E61DCD99}"/>
              </a:ext>
            </a:extLst>
          </p:cNvPr>
          <p:cNvSpPr/>
          <p:nvPr/>
        </p:nvSpPr>
        <p:spPr>
          <a:xfrm>
            <a:off x="391291" y="3689204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1" name="Plus 20">
            <a:extLst>
              <a:ext uri="{FF2B5EF4-FFF2-40B4-BE49-F238E27FC236}">
                <a16:creationId xmlns:a16="http://schemas.microsoft.com/office/drawing/2014/main" id="{4CB74F16-4F2F-D94C-92AE-51CEB97570B5}"/>
              </a:ext>
            </a:extLst>
          </p:cNvPr>
          <p:cNvSpPr/>
          <p:nvPr/>
        </p:nvSpPr>
        <p:spPr>
          <a:xfrm>
            <a:off x="845596" y="4232419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2" name="Minus 21">
            <a:extLst>
              <a:ext uri="{FF2B5EF4-FFF2-40B4-BE49-F238E27FC236}">
                <a16:creationId xmlns:a16="http://schemas.microsoft.com/office/drawing/2014/main" id="{63B55BF0-0666-B849-886F-92C3E4280250}"/>
              </a:ext>
            </a:extLst>
          </p:cNvPr>
          <p:cNvSpPr/>
          <p:nvPr/>
        </p:nvSpPr>
        <p:spPr>
          <a:xfrm rot="6779179">
            <a:off x="493664" y="4340039"/>
            <a:ext cx="680160" cy="153470"/>
          </a:xfrm>
          <a:prstGeom prst="mathMinus">
            <a:avLst>
              <a:gd name="adj1" fmla="val 31351"/>
            </a:avLst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3" name="Minus 22">
            <a:extLst>
              <a:ext uri="{FF2B5EF4-FFF2-40B4-BE49-F238E27FC236}">
                <a16:creationId xmlns:a16="http://schemas.microsoft.com/office/drawing/2014/main" id="{8D11A34F-A900-A24F-B6C9-D621F2E63A83}"/>
              </a:ext>
            </a:extLst>
          </p:cNvPr>
          <p:cNvSpPr/>
          <p:nvPr/>
        </p:nvSpPr>
        <p:spPr>
          <a:xfrm>
            <a:off x="391291" y="4239103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4" name="Plus 23">
            <a:extLst>
              <a:ext uri="{FF2B5EF4-FFF2-40B4-BE49-F238E27FC236}">
                <a16:creationId xmlns:a16="http://schemas.microsoft.com/office/drawing/2014/main" id="{7EF7B3BC-1373-A745-806F-3D691F35B027}"/>
              </a:ext>
            </a:extLst>
          </p:cNvPr>
          <p:cNvSpPr/>
          <p:nvPr/>
        </p:nvSpPr>
        <p:spPr>
          <a:xfrm>
            <a:off x="845596" y="4793555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5" name="Minus 24">
            <a:extLst>
              <a:ext uri="{FF2B5EF4-FFF2-40B4-BE49-F238E27FC236}">
                <a16:creationId xmlns:a16="http://schemas.microsoft.com/office/drawing/2014/main" id="{20BED991-A927-2240-80D6-3FEA79136172}"/>
              </a:ext>
            </a:extLst>
          </p:cNvPr>
          <p:cNvSpPr/>
          <p:nvPr/>
        </p:nvSpPr>
        <p:spPr>
          <a:xfrm rot="6779179">
            <a:off x="493664" y="4901174"/>
            <a:ext cx="680160" cy="153470"/>
          </a:xfrm>
          <a:prstGeom prst="mathMinus">
            <a:avLst>
              <a:gd name="adj1" fmla="val 31351"/>
            </a:avLst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6" name="Minus 25">
            <a:extLst>
              <a:ext uri="{FF2B5EF4-FFF2-40B4-BE49-F238E27FC236}">
                <a16:creationId xmlns:a16="http://schemas.microsoft.com/office/drawing/2014/main" id="{ADF447E4-2F34-7843-9D69-CC18B2240185}"/>
              </a:ext>
            </a:extLst>
          </p:cNvPr>
          <p:cNvSpPr/>
          <p:nvPr/>
        </p:nvSpPr>
        <p:spPr>
          <a:xfrm>
            <a:off x="391291" y="4800239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3B633A-8554-4949-ADB8-7013C90929D1}"/>
              </a:ext>
            </a:extLst>
          </p:cNvPr>
          <p:cNvSpPr/>
          <p:nvPr/>
        </p:nvSpPr>
        <p:spPr>
          <a:xfrm>
            <a:off x="7275525" y="3600810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production</a:t>
            </a:r>
            <a:endParaRPr lang="fi-FI" sz="1399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D295FAB-C161-7347-9DB7-A23A0BBDFC29}"/>
              </a:ext>
            </a:extLst>
          </p:cNvPr>
          <p:cNvSpPr/>
          <p:nvPr/>
        </p:nvSpPr>
        <p:spPr>
          <a:xfrm>
            <a:off x="7275525" y="4057012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planned</a:t>
            </a:r>
            <a:r>
              <a:rPr lang="fi-FI" sz="1399" dirty="0"/>
              <a:t> </a:t>
            </a:r>
            <a:r>
              <a:rPr lang="fi-FI" sz="1399" dirty="0" err="1"/>
              <a:t>production</a:t>
            </a:r>
            <a:endParaRPr lang="fi-FI" sz="1399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7FAFB24-A96C-0540-B8B9-DE63982BC240}"/>
              </a:ext>
            </a:extLst>
          </p:cNvPr>
          <p:cNvSpPr/>
          <p:nvPr/>
        </p:nvSpPr>
        <p:spPr>
          <a:xfrm>
            <a:off x="7274721" y="4513212"/>
            <a:ext cx="2128317" cy="609479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production</a:t>
            </a:r>
            <a:r>
              <a:rPr lang="fi-FI" sz="1399" dirty="0"/>
              <a:t> </a:t>
            </a:r>
            <a:r>
              <a:rPr lang="fi-FI" sz="1399" dirty="0" err="1"/>
              <a:t>imbalance</a:t>
            </a:r>
            <a:r>
              <a:rPr lang="fi-FI" sz="1399" dirty="0"/>
              <a:t> </a:t>
            </a:r>
            <a:r>
              <a:rPr lang="fi-FI" sz="1399" dirty="0" err="1"/>
              <a:t>adjustments</a:t>
            </a:r>
            <a:endParaRPr lang="fi-FI" sz="1399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C2DE381-B88C-804F-8CC3-FC17FF13268A}"/>
              </a:ext>
            </a:extLst>
          </p:cNvPr>
          <p:cNvSpPr/>
          <p:nvPr/>
        </p:nvSpPr>
        <p:spPr>
          <a:xfrm>
            <a:off x="6158060" y="5249638"/>
            <a:ext cx="4363250" cy="9510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99" dirty="0" err="1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0C7225D-45B1-CA44-B37C-B21FDCC6ECB9}"/>
              </a:ext>
            </a:extLst>
          </p:cNvPr>
          <p:cNvSpPr/>
          <p:nvPr/>
        </p:nvSpPr>
        <p:spPr>
          <a:xfrm>
            <a:off x="7275523" y="5425359"/>
            <a:ext cx="2128318" cy="548109"/>
          </a:xfrm>
          <a:prstGeom prst="rect">
            <a:avLst/>
          </a:prstGeom>
          <a:solidFill>
            <a:schemeClr val="accent1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production</a:t>
            </a:r>
            <a:r>
              <a:rPr lang="fi-FI" sz="1399" dirty="0"/>
              <a:t> </a:t>
            </a:r>
            <a:r>
              <a:rPr lang="fi-FI" sz="1399" dirty="0" err="1"/>
              <a:t>imbalance</a:t>
            </a:r>
            <a:r>
              <a:rPr lang="fi-FI" sz="1399" dirty="0"/>
              <a:t> </a:t>
            </a:r>
            <a:r>
              <a:rPr lang="fi-FI" sz="1399" dirty="0" err="1"/>
              <a:t>power</a:t>
            </a:r>
            <a:endParaRPr lang="fi-FI" sz="1399" dirty="0"/>
          </a:p>
        </p:txBody>
      </p:sp>
      <p:sp>
        <p:nvSpPr>
          <p:cNvPr id="38" name="Plus 37">
            <a:extLst>
              <a:ext uri="{FF2B5EF4-FFF2-40B4-BE49-F238E27FC236}">
                <a16:creationId xmlns:a16="http://schemas.microsoft.com/office/drawing/2014/main" id="{522B076A-2E01-F04E-983C-C6EFB6E7B860}"/>
              </a:ext>
            </a:extLst>
          </p:cNvPr>
          <p:cNvSpPr/>
          <p:nvPr/>
        </p:nvSpPr>
        <p:spPr>
          <a:xfrm>
            <a:off x="6769409" y="4586780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39" name="Minus 38">
            <a:extLst>
              <a:ext uri="{FF2B5EF4-FFF2-40B4-BE49-F238E27FC236}">
                <a16:creationId xmlns:a16="http://schemas.microsoft.com/office/drawing/2014/main" id="{306EA4EE-38B5-F24F-99F7-463365203CBD}"/>
              </a:ext>
            </a:extLst>
          </p:cNvPr>
          <p:cNvSpPr/>
          <p:nvPr/>
        </p:nvSpPr>
        <p:spPr>
          <a:xfrm rot="6779179">
            <a:off x="6417476" y="4694399"/>
            <a:ext cx="680160" cy="153470"/>
          </a:xfrm>
          <a:prstGeom prst="mathMinus">
            <a:avLst>
              <a:gd name="adj1" fmla="val 31351"/>
            </a:avLst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40" name="Minus 39">
            <a:extLst>
              <a:ext uri="{FF2B5EF4-FFF2-40B4-BE49-F238E27FC236}">
                <a16:creationId xmlns:a16="http://schemas.microsoft.com/office/drawing/2014/main" id="{AD2EB04A-71DE-074A-983C-352A172F4734}"/>
              </a:ext>
            </a:extLst>
          </p:cNvPr>
          <p:cNvSpPr/>
          <p:nvPr/>
        </p:nvSpPr>
        <p:spPr>
          <a:xfrm>
            <a:off x="6315104" y="4593464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BD66B47-1A58-F54F-9F2D-D5135ADF7E2A}"/>
              </a:ext>
            </a:extLst>
          </p:cNvPr>
          <p:cNvSpPr txBox="1"/>
          <p:nvPr/>
        </p:nvSpPr>
        <p:spPr>
          <a:xfrm>
            <a:off x="1777771" y="2130101"/>
            <a:ext cx="1671382" cy="369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799" b="1" dirty="0" err="1">
                <a:solidFill>
                  <a:schemeClr val="accent2"/>
                </a:solidFill>
              </a:rPr>
              <a:t>Consumption</a:t>
            </a:r>
            <a:endParaRPr lang="fi-FI" sz="1799" b="1" dirty="0">
              <a:solidFill>
                <a:schemeClr val="accent2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3785F8F-C549-2C4A-A37D-4776FBA0BB94}"/>
              </a:ext>
            </a:extLst>
          </p:cNvPr>
          <p:cNvSpPr txBox="1"/>
          <p:nvPr/>
        </p:nvSpPr>
        <p:spPr>
          <a:xfrm>
            <a:off x="7413239" y="2130101"/>
            <a:ext cx="1402218" cy="369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799" b="1" dirty="0" err="1">
                <a:solidFill>
                  <a:schemeClr val="accent2"/>
                </a:solidFill>
              </a:rPr>
              <a:t>Production</a:t>
            </a:r>
            <a:endParaRPr lang="fi-FI" sz="1799" b="1" dirty="0">
              <a:solidFill>
                <a:schemeClr val="accent2"/>
              </a:solidFill>
            </a:endParaRPr>
          </a:p>
        </p:txBody>
      </p:sp>
      <p:sp>
        <p:nvSpPr>
          <p:cNvPr id="46" name="Minus 45">
            <a:extLst>
              <a:ext uri="{FF2B5EF4-FFF2-40B4-BE49-F238E27FC236}">
                <a16:creationId xmlns:a16="http://schemas.microsoft.com/office/drawing/2014/main" id="{BC5B94DD-1CA5-3B49-88B4-7F9EA769DD50}"/>
              </a:ext>
            </a:extLst>
          </p:cNvPr>
          <p:cNvSpPr/>
          <p:nvPr/>
        </p:nvSpPr>
        <p:spPr>
          <a:xfrm>
            <a:off x="6782333" y="4083936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4632021-52F2-1148-BE36-292E2E48BB31}"/>
              </a:ext>
            </a:extLst>
          </p:cNvPr>
          <p:cNvSpPr/>
          <p:nvPr/>
        </p:nvSpPr>
        <p:spPr>
          <a:xfrm>
            <a:off x="4419387" y="3382052"/>
            <a:ext cx="1489821" cy="1377765"/>
          </a:xfrm>
          <a:prstGeom prst="rect">
            <a:avLst/>
          </a:prstGeom>
          <a:solidFill>
            <a:schemeClr val="tx2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799" dirty="0" err="1"/>
              <a:t>one-price</a:t>
            </a:r>
            <a:r>
              <a:rPr lang="fi-FI" sz="1799" dirty="0"/>
              <a:t> </a:t>
            </a:r>
            <a:r>
              <a:rPr lang="fi-FI" sz="1799" dirty="0" err="1"/>
              <a:t>model</a:t>
            </a:r>
            <a:endParaRPr lang="fi-FI" sz="1799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DA0BE49-CD62-EA4F-AFFD-3EB6D95194E5}"/>
              </a:ext>
            </a:extLst>
          </p:cNvPr>
          <p:cNvSpPr/>
          <p:nvPr/>
        </p:nvSpPr>
        <p:spPr>
          <a:xfrm>
            <a:off x="10249792" y="3382796"/>
            <a:ext cx="1489821" cy="1377765"/>
          </a:xfrm>
          <a:prstGeom prst="rect">
            <a:avLst/>
          </a:prstGeom>
          <a:solidFill>
            <a:schemeClr val="tx2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799" dirty="0" err="1"/>
              <a:t>two-price</a:t>
            </a:r>
            <a:r>
              <a:rPr lang="fi-FI" sz="1799" dirty="0"/>
              <a:t> </a:t>
            </a:r>
            <a:r>
              <a:rPr lang="fi-FI" sz="1799" dirty="0" err="1"/>
              <a:t>model</a:t>
            </a:r>
            <a:endParaRPr lang="fi-FI" sz="1799" dirty="0"/>
          </a:p>
        </p:txBody>
      </p:sp>
      <p:sp>
        <p:nvSpPr>
          <p:cNvPr id="52" name="Equal 51">
            <a:extLst>
              <a:ext uri="{FF2B5EF4-FFF2-40B4-BE49-F238E27FC236}">
                <a16:creationId xmlns:a16="http://schemas.microsoft.com/office/drawing/2014/main" id="{05D7B874-24C0-0A4D-BBB7-37A701434C9A}"/>
              </a:ext>
            </a:extLst>
          </p:cNvPr>
          <p:cNvSpPr/>
          <p:nvPr/>
        </p:nvSpPr>
        <p:spPr>
          <a:xfrm>
            <a:off x="766800" y="5537479"/>
            <a:ext cx="540783" cy="315230"/>
          </a:xfrm>
          <a:prstGeom prst="mathEqual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53" name="Equal 52">
            <a:extLst>
              <a:ext uri="{FF2B5EF4-FFF2-40B4-BE49-F238E27FC236}">
                <a16:creationId xmlns:a16="http://schemas.microsoft.com/office/drawing/2014/main" id="{4552569A-2439-1D49-902B-5068070F1738}"/>
              </a:ext>
            </a:extLst>
          </p:cNvPr>
          <p:cNvSpPr/>
          <p:nvPr/>
        </p:nvSpPr>
        <p:spPr>
          <a:xfrm>
            <a:off x="6619215" y="5537479"/>
            <a:ext cx="540783" cy="315230"/>
          </a:xfrm>
          <a:prstGeom prst="mathEqual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77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4DD59-7DE2-C14F-9C9D-271B7405B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201" y="1073746"/>
            <a:ext cx="10972800" cy="627062"/>
          </a:xfrm>
        </p:spPr>
        <p:txBody>
          <a:bodyPr/>
          <a:lstStyle/>
          <a:p>
            <a:r>
              <a:rPr lang="fi-FI" sz="3200" b="0" dirty="0" err="1">
                <a:solidFill>
                  <a:schemeClr val="tx2"/>
                </a:solidFill>
              </a:rPr>
              <a:t>Future</a:t>
            </a:r>
            <a:r>
              <a:rPr lang="fi-FI" sz="3200" b="0" dirty="0">
                <a:solidFill>
                  <a:schemeClr val="tx2"/>
                </a:solidFill>
              </a:rPr>
              <a:t> </a:t>
            </a:r>
            <a:r>
              <a:rPr lang="fi-FI" sz="3200" b="0" dirty="0" err="1">
                <a:solidFill>
                  <a:schemeClr val="tx2"/>
                </a:solidFill>
              </a:rPr>
              <a:t>imbalance</a:t>
            </a:r>
            <a:r>
              <a:rPr lang="fi-FI" sz="3200" b="0" dirty="0">
                <a:solidFill>
                  <a:schemeClr val="tx2"/>
                </a:solidFill>
              </a:rPr>
              <a:t> </a:t>
            </a:r>
            <a:r>
              <a:rPr lang="fi-FI" sz="3200" b="0" dirty="0" err="1">
                <a:solidFill>
                  <a:schemeClr val="tx2"/>
                </a:solidFill>
              </a:rPr>
              <a:t>settlement</a:t>
            </a:r>
            <a:r>
              <a:rPr lang="fi-FI" sz="3200" b="0" dirty="0">
                <a:solidFill>
                  <a:schemeClr val="tx2"/>
                </a:solidFill>
              </a:rPr>
              <a:t> </a:t>
            </a:r>
            <a:r>
              <a:rPr lang="fi-FI" sz="3200" b="0" dirty="0" err="1">
                <a:solidFill>
                  <a:schemeClr val="tx2"/>
                </a:solidFill>
              </a:rPr>
              <a:t>model</a:t>
            </a:r>
            <a:endParaRPr lang="fi-FI" sz="3200" b="0" dirty="0">
              <a:solidFill>
                <a:schemeClr val="tx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5B037D-4263-F341-915C-644B94DE71A4}"/>
              </a:ext>
            </a:extLst>
          </p:cNvPr>
          <p:cNvSpPr/>
          <p:nvPr/>
        </p:nvSpPr>
        <p:spPr>
          <a:xfrm>
            <a:off x="1351712" y="2734738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consumption</a:t>
            </a:r>
            <a:endParaRPr lang="fi-FI" sz="1399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55627C-9E2C-5347-8E5F-0B800279A078}"/>
              </a:ext>
            </a:extLst>
          </p:cNvPr>
          <p:cNvSpPr/>
          <p:nvPr/>
        </p:nvSpPr>
        <p:spPr>
          <a:xfrm>
            <a:off x="1351712" y="3190940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production</a:t>
            </a:r>
            <a:endParaRPr lang="fi-FI" sz="1399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D4466D-6BD8-D14B-8412-4137C7178244}"/>
              </a:ext>
            </a:extLst>
          </p:cNvPr>
          <p:cNvSpPr/>
          <p:nvPr/>
        </p:nvSpPr>
        <p:spPr>
          <a:xfrm>
            <a:off x="1351711" y="3647141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px</a:t>
            </a:r>
            <a:r>
              <a:rPr lang="fi-FI" sz="1399" dirty="0"/>
              <a:t> and </a:t>
            </a:r>
            <a:r>
              <a:rPr lang="fi-FI" sz="1399" dirty="0" err="1"/>
              <a:t>bilateral</a:t>
            </a:r>
            <a:r>
              <a:rPr lang="fi-FI" sz="1399" dirty="0"/>
              <a:t> </a:t>
            </a:r>
            <a:r>
              <a:rPr lang="fi-FI" sz="1399" dirty="0" err="1"/>
              <a:t>trades</a:t>
            </a:r>
            <a:endParaRPr lang="fi-FI" sz="1399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88B422-642F-794D-9555-664F935A14D6}"/>
              </a:ext>
            </a:extLst>
          </p:cNvPr>
          <p:cNvSpPr/>
          <p:nvPr/>
        </p:nvSpPr>
        <p:spPr>
          <a:xfrm>
            <a:off x="1351711" y="4103342"/>
            <a:ext cx="2128317" cy="609479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imbalance</a:t>
            </a:r>
            <a:r>
              <a:rPr lang="fi-FI" sz="1399" dirty="0"/>
              <a:t> </a:t>
            </a:r>
            <a:r>
              <a:rPr lang="fi-FI" sz="1399" dirty="0" err="1"/>
              <a:t>adjustments</a:t>
            </a:r>
            <a:endParaRPr lang="fi-FI" sz="1399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41F63F-92E3-1647-B0C9-17CDFBA4EEC3}"/>
              </a:ext>
            </a:extLst>
          </p:cNvPr>
          <p:cNvSpPr/>
          <p:nvPr/>
        </p:nvSpPr>
        <p:spPr>
          <a:xfrm>
            <a:off x="1351711" y="4793437"/>
            <a:ext cx="2128317" cy="37558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/>
              <a:t>MGA </a:t>
            </a:r>
            <a:r>
              <a:rPr lang="fi-FI" sz="1399" dirty="0" err="1"/>
              <a:t>imbalance</a:t>
            </a:r>
            <a:endParaRPr lang="fi-FI" sz="1399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F7005F-26F5-5E43-BE3C-800F65E2B12D}"/>
              </a:ext>
            </a:extLst>
          </p:cNvPr>
          <p:cNvSpPr/>
          <p:nvPr/>
        </p:nvSpPr>
        <p:spPr>
          <a:xfrm>
            <a:off x="234247" y="5249638"/>
            <a:ext cx="4363250" cy="95105"/>
          </a:xfrm>
          <a:prstGeom prst="rect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799" dirty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7A7C64-4DBF-1149-A0D1-4676BF7E928B}"/>
              </a:ext>
            </a:extLst>
          </p:cNvPr>
          <p:cNvSpPr/>
          <p:nvPr/>
        </p:nvSpPr>
        <p:spPr>
          <a:xfrm>
            <a:off x="1351710" y="5425359"/>
            <a:ext cx="2128318" cy="548109"/>
          </a:xfrm>
          <a:prstGeom prst="rect">
            <a:avLst/>
          </a:prstGeom>
          <a:solidFill>
            <a:schemeClr val="accent1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399" dirty="0" err="1"/>
              <a:t>imbalance</a:t>
            </a:r>
            <a:r>
              <a:rPr lang="fi-FI" sz="1399" dirty="0"/>
              <a:t> </a:t>
            </a:r>
            <a:r>
              <a:rPr lang="fi-FI" sz="1399" dirty="0" err="1"/>
              <a:t>power</a:t>
            </a:r>
            <a:endParaRPr lang="fi-FI" sz="1399" dirty="0"/>
          </a:p>
        </p:txBody>
      </p:sp>
      <p:sp>
        <p:nvSpPr>
          <p:cNvPr id="16" name="Plus 15">
            <a:extLst>
              <a:ext uri="{FF2B5EF4-FFF2-40B4-BE49-F238E27FC236}">
                <a16:creationId xmlns:a16="http://schemas.microsoft.com/office/drawing/2014/main" id="{CA4123E8-C08D-4A44-B1E7-3D834B6AF245}"/>
              </a:ext>
            </a:extLst>
          </p:cNvPr>
          <p:cNvSpPr/>
          <p:nvPr/>
        </p:nvSpPr>
        <p:spPr>
          <a:xfrm>
            <a:off x="845596" y="3172872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18" name="Plus 17">
            <a:extLst>
              <a:ext uri="{FF2B5EF4-FFF2-40B4-BE49-F238E27FC236}">
                <a16:creationId xmlns:a16="http://schemas.microsoft.com/office/drawing/2014/main" id="{C044DB2A-D557-B54B-BFA4-04EFC75F32FA}"/>
              </a:ext>
            </a:extLst>
          </p:cNvPr>
          <p:cNvSpPr/>
          <p:nvPr/>
        </p:nvSpPr>
        <p:spPr>
          <a:xfrm>
            <a:off x="845596" y="3682520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19" name="Minus 18">
            <a:extLst>
              <a:ext uri="{FF2B5EF4-FFF2-40B4-BE49-F238E27FC236}">
                <a16:creationId xmlns:a16="http://schemas.microsoft.com/office/drawing/2014/main" id="{F0E35DE5-CF8B-B847-AE6F-C62A402428EF}"/>
              </a:ext>
            </a:extLst>
          </p:cNvPr>
          <p:cNvSpPr/>
          <p:nvPr/>
        </p:nvSpPr>
        <p:spPr>
          <a:xfrm rot="6779179">
            <a:off x="493664" y="3790139"/>
            <a:ext cx="680160" cy="153470"/>
          </a:xfrm>
          <a:prstGeom prst="mathMinus">
            <a:avLst>
              <a:gd name="adj1" fmla="val 31351"/>
            </a:avLst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0" name="Minus 19">
            <a:extLst>
              <a:ext uri="{FF2B5EF4-FFF2-40B4-BE49-F238E27FC236}">
                <a16:creationId xmlns:a16="http://schemas.microsoft.com/office/drawing/2014/main" id="{A5861090-3033-1F46-B877-6495E61DCD99}"/>
              </a:ext>
            </a:extLst>
          </p:cNvPr>
          <p:cNvSpPr/>
          <p:nvPr/>
        </p:nvSpPr>
        <p:spPr>
          <a:xfrm>
            <a:off x="391291" y="3689204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1" name="Plus 20">
            <a:extLst>
              <a:ext uri="{FF2B5EF4-FFF2-40B4-BE49-F238E27FC236}">
                <a16:creationId xmlns:a16="http://schemas.microsoft.com/office/drawing/2014/main" id="{4CB74F16-4F2F-D94C-92AE-51CEB97570B5}"/>
              </a:ext>
            </a:extLst>
          </p:cNvPr>
          <p:cNvSpPr/>
          <p:nvPr/>
        </p:nvSpPr>
        <p:spPr>
          <a:xfrm>
            <a:off x="845596" y="4232419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2" name="Minus 21">
            <a:extLst>
              <a:ext uri="{FF2B5EF4-FFF2-40B4-BE49-F238E27FC236}">
                <a16:creationId xmlns:a16="http://schemas.microsoft.com/office/drawing/2014/main" id="{63B55BF0-0666-B849-886F-92C3E4280250}"/>
              </a:ext>
            </a:extLst>
          </p:cNvPr>
          <p:cNvSpPr/>
          <p:nvPr/>
        </p:nvSpPr>
        <p:spPr>
          <a:xfrm rot="6779179">
            <a:off x="493664" y="4340039"/>
            <a:ext cx="680160" cy="153470"/>
          </a:xfrm>
          <a:prstGeom prst="mathMinus">
            <a:avLst>
              <a:gd name="adj1" fmla="val 31351"/>
            </a:avLst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3" name="Minus 22">
            <a:extLst>
              <a:ext uri="{FF2B5EF4-FFF2-40B4-BE49-F238E27FC236}">
                <a16:creationId xmlns:a16="http://schemas.microsoft.com/office/drawing/2014/main" id="{8D11A34F-A900-A24F-B6C9-D621F2E63A83}"/>
              </a:ext>
            </a:extLst>
          </p:cNvPr>
          <p:cNvSpPr/>
          <p:nvPr/>
        </p:nvSpPr>
        <p:spPr>
          <a:xfrm>
            <a:off x="391291" y="4239103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4" name="Plus 23">
            <a:extLst>
              <a:ext uri="{FF2B5EF4-FFF2-40B4-BE49-F238E27FC236}">
                <a16:creationId xmlns:a16="http://schemas.microsoft.com/office/drawing/2014/main" id="{7EF7B3BC-1373-A745-806F-3D691F35B027}"/>
              </a:ext>
            </a:extLst>
          </p:cNvPr>
          <p:cNvSpPr/>
          <p:nvPr/>
        </p:nvSpPr>
        <p:spPr>
          <a:xfrm>
            <a:off x="845596" y="4793555"/>
            <a:ext cx="430601" cy="411718"/>
          </a:xfrm>
          <a:prstGeom prst="mathPl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5" name="Minus 24">
            <a:extLst>
              <a:ext uri="{FF2B5EF4-FFF2-40B4-BE49-F238E27FC236}">
                <a16:creationId xmlns:a16="http://schemas.microsoft.com/office/drawing/2014/main" id="{20BED991-A927-2240-80D6-3FEA79136172}"/>
              </a:ext>
            </a:extLst>
          </p:cNvPr>
          <p:cNvSpPr/>
          <p:nvPr/>
        </p:nvSpPr>
        <p:spPr>
          <a:xfrm rot="6779179">
            <a:off x="493664" y="4901174"/>
            <a:ext cx="680160" cy="153470"/>
          </a:xfrm>
          <a:prstGeom prst="mathMinus">
            <a:avLst>
              <a:gd name="adj1" fmla="val 31351"/>
            </a:avLst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26" name="Minus 25">
            <a:extLst>
              <a:ext uri="{FF2B5EF4-FFF2-40B4-BE49-F238E27FC236}">
                <a16:creationId xmlns:a16="http://schemas.microsoft.com/office/drawing/2014/main" id="{ADF447E4-2F34-7843-9D69-CC18B2240185}"/>
              </a:ext>
            </a:extLst>
          </p:cNvPr>
          <p:cNvSpPr/>
          <p:nvPr/>
        </p:nvSpPr>
        <p:spPr>
          <a:xfrm>
            <a:off x="391291" y="4800239"/>
            <a:ext cx="379593" cy="333522"/>
          </a:xfrm>
          <a:prstGeom prst="mathMinus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BD66B47-1A58-F54F-9F2D-D5135ADF7E2A}"/>
              </a:ext>
            </a:extLst>
          </p:cNvPr>
          <p:cNvSpPr txBox="1"/>
          <p:nvPr/>
        </p:nvSpPr>
        <p:spPr>
          <a:xfrm>
            <a:off x="833744" y="2139499"/>
            <a:ext cx="3414542" cy="369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799" b="1" dirty="0" err="1">
                <a:solidFill>
                  <a:schemeClr val="accent2"/>
                </a:solidFill>
              </a:rPr>
              <a:t>Consumption</a:t>
            </a:r>
            <a:r>
              <a:rPr lang="fi-FI" sz="1799" b="1" dirty="0">
                <a:solidFill>
                  <a:schemeClr val="accent2"/>
                </a:solidFill>
              </a:rPr>
              <a:t> and </a:t>
            </a:r>
            <a:r>
              <a:rPr lang="fi-FI" sz="1799" b="1" dirty="0" err="1">
                <a:solidFill>
                  <a:schemeClr val="accent2"/>
                </a:solidFill>
              </a:rPr>
              <a:t>production</a:t>
            </a:r>
            <a:endParaRPr lang="fi-FI" sz="1799" b="1" dirty="0">
              <a:solidFill>
                <a:schemeClr val="accent2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4632021-52F2-1148-BE36-292E2E48BB31}"/>
              </a:ext>
            </a:extLst>
          </p:cNvPr>
          <p:cNvSpPr/>
          <p:nvPr/>
        </p:nvSpPr>
        <p:spPr>
          <a:xfrm>
            <a:off x="4419387" y="3356992"/>
            <a:ext cx="1489821" cy="1377765"/>
          </a:xfrm>
          <a:prstGeom prst="rect">
            <a:avLst/>
          </a:prstGeom>
          <a:solidFill>
            <a:schemeClr val="tx2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799" dirty="0"/>
              <a:t>single </a:t>
            </a:r>
            <a:r>
              <a:rPr lang="fi-FI" sz="1799" dirty="0" err="1"/>
              <a:t>price</a:t>
            </a:r>
            <a:r>
              <a:rPr lang="fi-FI" sz="1799" dirty="0"/>
              <a:t> </a:t>
            </a:r>
            <a:r>
              <a:rPr lang="fi-FI" sz="1799" dirty="0" err="1"/>
              <a:t>model</a:t>
            </a:r>
            <a:endParaRPr lang="fi-FI" sz="1799" dirty="0"/>
          </a:p>
        </p:txBody>
      </p:sp>
      <p:sp>
        <p:nvSpPr>
          <p:cNvPr id="35" name="Equal 34">
            <a:extLst>
              <a:ext uri="{FF2B5EF4-FFF2-40B4-BE49-F238E27FC236}">
                <a16:creationId xmlns:a16="http://schemas.microsoft.com/office/drawing/2014/main" id="{91B5D217-2A56-E449-B4A5-BE7ADCD7F44F}"/>
              </a:ext>
            </a:extLst>
          </p:cNvPr>
          <p:cNvSpPr/>
          <p:nvPr/>
        </p:nvSpPr>
        <p:spPr>
          <a:xfrm>
            <a:off x="735414" y="5512964"/>
            <a:ext cx="540783" cy="315230"/>
          </a:xfrm>
          <a:prstGeom prst="mathEqual">
            <a:avLst/>
          </a:prstGeom>
          <a:solidFill>
            <a:srgbClr val="1D90CD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99" dirty="0" err="1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6BC693-5141-1B4D-B003-DAEFCB751A96}"/>
              </a:ext>
            </a:extLst>
          </p:cNvPr>
          <p:cNvSpPr txBox="1"/>
          <p:nvPr/>
        </p:nvSpPr>
        <p:spPr>
          <a:xfrm>
            <a:off x="5973662" y="3811107"/>
            <a:ext cx="5608739" cy="830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599" dirty="0">
                <a:solidFill>
                  <a:schemeClr val="accent1"/>
                </a:solidFill>
              </a:rPr>
              <a:t>* </a:t>
            </a:r>
            <a:r>
              <a:rPr lang="fi-FI" sz="1599" dirty="0" err="1">
                <a:solidFill>
                  <a:schemeClr val="accent1"/>
                </a:solidFill>
              </a:rPr>
              <a:t>pricing</a:t>
            </a:r>
            <a:r>
              <a:rPr lang="fi-FI" sz="1599" dirty="0">
                <a:solidFill>
                  <a:schemeClr val="accent1"/>
                </a:solidFill>
              </a:rPr>
              <a:t> of </a:t>
            </a:r>
            <a:r>
              <a:rPr lang="fi-FI" sz="1599" dirty="0" err="1">
                <a:solidFill>
                  <a:schemeClr val="accent1"/>
                </a:solidFill>
              </a:rPr>
              <a:t>the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imbalances</a:t>
            </a:r>
            <a:r>
              <a:rPr lang="fi-FI" sz="1599" dirty="0">
                <a:solidFill>
                  <a:schemeClr val="accent1"/>
                </a:solidFill>
              </a:rPr>
              <a:t> is </a:t>
            </a:r>
            <a:r>
              <a:rPr lang="fi-FI" sz="1599" dirty="0" err="1">
                <a:solidFill>
                  <a:schemeClr val="accent1"/>
                </a:solidFill>
              </a:rPr>
              <a:t>not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yet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agreed</a:t>
            </a:r>
            <a:r>
              <a:rPr lang="fi-FI" sz="1599" dirty="0">
                <a:solidFill>
                  <a:schemeClr val="accent1"/>
                </a:solidFill>
              </a:rPr>
              <a:t>. </a:t>
            </a:r>
            <a:r>
              <a:rPr lang="fi-FI" sz="1599" dirty="0" err="1">
                <a:solidFill>
                  <a:schemeClr val="accent1"/>
                </a:solidFill>
              </a:rPr>
              <a:t>Assumption</a:t>
            </a:r>
            <a:r>
              <a:rPr lang="fi-FI" sz="1599" dirty="0">
                <a:solidFill>
                  <a:schemeClr val="accent1"/>
                </a:solidFill>
              </a:rPr>
              <a:t> is </a:t>
            </a:r>
            <a:r>
              <a:rPr lang="fi-FI" sz="1599" dirty="0" err="1">
                <a:solidFill>
                  <a:schemeClr val="accent1"/>
                </a:solidFill>
              </a:rPr>
              <a:t>that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there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will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be</a:t>
            </a:r>
            <a:r>
              <a:rPr lang="fi-FI" sz="1599" dirty="0">
                <a:solidFill>
                  <a:schemeClr val="accent1"/>
                </a:solidFill>
              </a:rPr>
              <a:t> single </a:t>
            </a:r>
            <a:r>
              <a:rPr lang="fi-FI" sz="1599" dirty="0" err="1">
                <a:solidFill>
                  <a:schemeClr val="accent1"/>
                </a:solidFill>
              </a:rPr>
              <a:t>price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model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but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dual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pricing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will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be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used</a:t>
            </a:r>
            <a:r>
              <a:rPr lang="fi-FI" sz="1599" dirty="0">
                <a:solidFill>
                  <a:schemeClr val="accent1"/>
                </a:solidFill>
              </a:rPr>
              <a:t> in </a:t>
            </a:r>
            <a:r>
              <a:rPr lang="fi-FI" sz="1599" dirty="0" err="1">
                <a:solidFill>
                  <a:schemeClr val="accent1"/>
                </a:solidFill>
              </a:rPr>
              <a:t>certain</a:t>
            </a:r>
            <a:r>
              <a:rPr lang="fi-FI" sz="1599" dirty="0">
                <a:solidFill>
                  <a:schemeClr val="accent1"/>
                </a:solidFill>
              </a:rPr>
              <a:t> </a:t>
            </a:r>
            <a:r>
              <a:rPr lang="fi-FI" sz="1599" dirty="0" err="1">
                <a:solidFill>
                  <a:schemeClr val="accent1"/>
                </a:solidFill>
              </a:rPr>
              <a:t>ISPs</a:t>
            </a:r>
            <a:r>
              <a:rPr lang="fi-FI" sz="1599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0F01F6-77E4-5546-9B0A-62619C99FEC3}"/>
              </a:ext>
            </a:extLst>
          </p:cNvPr>
          <p:cNvSpPr txBox="1"/>
          <p:nvPr/>
        </p:nvSpPr>
        <p:spPr>
          <a:xfrm>
            <a:off x="7234287" y="5425359"/>
            <a:ext cx="4469463" cy="922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607" indent="-285607">
              <a:buFont typeface="Arial" panose="020B0604020202020204" pitchFamily="34" charset="0"/>
              <a:buChar char="•"/>
            </a:pPr>
            <a:r>
              <a:rPr lang="fi-FI" sz="1799" dirty="0" err="1">
                <a:solidFill>
                  <a:schemeClr val="accent2"/>
                </a:solidFill>
              </a:rPr>
              <a:t>From</a:t>
            </a:r>
            <a:r>
              <a:rPr lang="fi-FI" sz="1799" dirty="0">
                <a:solidFill>
                  <a:schemeClr val="accent2"/>
                </a:solidFill>
              </a:rPr>
              <a:t> </a:t>
            </a:r>
            <a:r>
              <a:rPr lang="fi-FI" sz="1799" dirty="0" err="1">
                <a:solidFill>
                  <a:schemeClr val="accent2"/>
                </a:solidFill>
              </a:rPr>
              <a:t>Two</a:t>
            </a:r>
            <a:r>
              <a:rPr lang="fi-FI" sz="1799" dirty="0">
                <a:solidFill>
                  <a:schemeClr val="accent2"/>
                </a:solidFill>
              </a:rPr>
              <a:t> </a:t>
            </a:r>
            <a:r>
              <a:rPr lang="fi-FI" sz="1799" dirty="0" err="1">
                <a:solidFill>
                  <a:schemeClr val="accent2"/>
                </a:solidFill>
              </a:rPr>
              <a:t>balance</a:t>
            </a:r>
            <a:r>
              <a:rPr lang="fi-FI" sz="1799" dirty="0">
                <a:solidFill>
                  <a:schemeClr val="accent2"/>
                </a:solidFill>
              </a:rPr>
              <a:t> to One </a:t>
            </a:r>
            <a:r>
              <a:rPr lang="fi-FI" sz="1799" dirty="0" err="1">
                <a:solidFill>
                  <a:schemeClr val="accent2"/>
                </a:solidFill>
              </a:rPr>
              <a:t>balance</a:t>
            </a:r>
            <a:endParaRPr lang="fi-FI" sz="1799" dirty="0">
              <a:solidFill>
                <a:schemeClr val="accent2"/>
              </a:solidFill>
            </a:endParaRPr>
          </a:p>
          <a:p>
            <a:pPr marL="285607" indent="-285607">
              <a:buFont typeface="Arial" panose="020B0604020202020204" pitchFamily="34" charset="0"/>
              <a:buChar char="•"/>
            </a:pPr>
            <a:r>
              <a:rPr lang="fi-FI" sz="1799" dirty="0" err="1">
                <a:solidFill>
                  <a:schemeClr val="accent2"/>
                </a:solidFill>
              </a:rPr>
              <a:t>Production</a:t>
            </a:r>
            <a:r>
              <a:rPr lang="fi-FI" sz="1799" dirty="0">
                <a:solidFill>
                  <a:schemeClr val="accent2"/>
                </a:solidFill>
              </a:rPr>
              <a:t> </a:t>
            </a:r>
            <a:r>
              <a:rPr lang="fi-FI" sz="1799" dirty="0" err="1">
                <a:solidFill>
                  <a:schemeClr val="accent2"/>
                </a:solidFill>
              </a:rPr>
              <a:t>plans</a:t>
            </a:r>
            <a:r>
              <a:rPr lang="fi-FI" sz="1799" dirty="0">
                <a:solidFill>
                  <a:schemeClr val="accent2"/>
                </a:solidFill>
              </a:rPr>
              <a:t> </a:t>
            </a:r>
            <a:r>
              <a:rPr lang="fi-FI" sz="1799" dirty="0" err="1">
                <a:solidFill>
                  <a:schemeClr val="accent2"/>
                </a:solidFill>
              </a:rPr>
              <a:t>are</a:t>
            </a:r>
            <a:r>
              <a:rPr lang="fi-FI" sz="1799" dirty="0">
                <a:solidFill>
                  <a:schemeClr val="accent2"/>
                </a:solidFill>
              </a:rPr>
              <a:t> no </a:t>
            </a:r>
            <a:r>
              <a:rPr lang="fi-FI" sz="1799" dirty="0" err="1">
                <a:solidFill>
                  <a:schemeClr val="accent2"/>
                </a:solidFill>
              </a:rPr>
              <a:t>longer</a:t>
            </a:r>
            <a:r>
              <a:rPr lang="fi-FI" sz="1799" dirty="0">
                <a:solidFill>
                  <a:schemeClr val="accent2"/>
                </a:solidFill>
              </a:rPr>
              <a:t> </a:t>
            </a:r>
            <a:r>
              <a:rPr lang="fi-FI" sz="1799" dirty="0" err="1">
                <a:solidFill>
                  <a:schemeClr val="accent2"/>
                </a:solidFill>
              </a:rPr>
              <a:t>included</a:t>
            </a:r>
            <a:r>
              <a:rPr lang="fi-FI" sz="1799" dirty="0">
                <a:solidFill>
                  <a:schemeClr val="accent2"/>
                </a:solidFill>
              </a:rPr>
              <a:t> in </a:t>
            </a:r>
            <a:r>
              <a:rPr lang="fi-FI" sz="1799" dirty="0" err="1">
                <a:solidFill>
                  <a:schemeClr val="accent2"/>
                </a:solidFill>
              </a:rPr>
              <a:t>the</a:t>
            </a:r>
            <a:r>
              <a:rPr lang="fi-FI" sz="1799" dirty="0">
                <a:solidFill>
                  <a:schemeClr val="accent2"/>
                </a:solidFill>
              </a:rPr>
              <a:t> </a:t>
            </a:r>
            <a:r>
              <a:rPr lang="fi-FI" sz="1799" dirty="0" err="1">
                <a:solidFill>
                  <a:schemeClr val="accent2"/>
                </a:solidFill>
              </a:rPr>
              <a:t>imbalance</a:t>
            </a:r>
            <a:r>
              <a:rPr lang="fi-FI" sz="1799" dirty="0">
                <a:solidFill>
                  <a:schemeClr val="accent2"/>
                </a:solidFill>
              </a:rPr>
              <a:t> </a:t>
            </a:r>
            <a:r>
              <a:rPr lang="fi-FI" sz="1799" dirty="0" err="1">
                <a:solidFill>
                  <a:schemeClr val="accent2"/>
                </a:solidFill>
              </a:rPr>
              <a:t>settlement</a:t>
            </a:r>
            <a:endParaRPr lang="fi-FI" sz="1799" dirty="0">
              <a:solidFill>
                <a:schemeClr val="accent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0126C68-B370-3B4F-A56F-28C7877A5F14}"/>
              </a:ext>
            </a:extLst>
          </p:cNvPr>
          <p:cNvSpPr/>
          <p:nvPr/>
        </p:nvSpPr>
        <p:spPr>
          <a:xfrm>
            <a:off x="6944481" y="5120331"/>
            <a:ext cx="4759269" cy="1415726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799"/>
          </a:p>
        </p:txBody>
      </p:sp>
    </p:spTree>
    <p:extLst>
      <p:ext uri="{BB962C8B-B14F-4D97-AF65-F5344CB8AC3E}">
        <p14:creationId xmlns:p14="http://schemas.microsoft.com/office/powerpoint/2010/main" val="209794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C42F2-664B-3449-968C-8F1187FFF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Timetable</a:t>
            </a:r>
            <a:r>
              <a:rPr lang="fi-FI" dirty="0"/>
              <a:t> for </a:t>
            </a:r>
            <a:r>
              <a:rPr lang="fi-FI" dirty="0" err="1"/>
              <a:t>imbalance</a:t>
            </a:r>
            <a:r>
              <a:rPr lang="fi-FI" dirty="0"/>
              <a:t> </a:t>
            </a:r>
            <a:r>
              <a:rPr lang="fi-FI" dirty="0" err="1"/>
              <a:t>settlement</a:t>
            </a:r>
            <a:r>
              <a:rPr lang="fi-FI" dirty="0"/>
              <a:t> </a:t>
            </a:r>
            <a:r>
              <a:rPr lang="fi-FI" dirty="0" err="1"/>
              <a:t>development</a:t>
            </a:r>
            <a:endParaRPr lang="fi-FI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FD92962-C8E7-354C-8EA0-DFBC72490D5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93505" y="5817698"/>
          <a:ext cx="10687071" cy="360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520BC0B1-3C8E-C545-A57F-5EB83BA6C1E4}"/>
              </a:ext>
            </a:extLst>
          </p:cNvPr>
          <p:cNvGraphicFramePr>
            <a:graphicFrameLocks/>
          </p:cNvGraphicFramePr>
          <p:nvPr/>
        </p:nvGraphicFramePr>
        <p:xfrm>
          <a:off x="593505" y="5517232"/>
          <a:ext cx="10399039" cy="360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CF2EB1A-EBEE-EA46-8396-B3EE94A0F988}"/>
              </a:ext>
            </a:extLst>
          </p:cNvPr>
          <p:cNvCxnSpPr>
            <a:cxnSpLocks/>
          </p:cNvCxnSpPr>
          <p:nvPr/>
        </p:nvCxnSpPr>
        <p:spPr>
          <a:xfrm>
            <a:off x="2783632" y="2025379"/>
            <a:ext cx="0" cy="3491853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55F24EC-E465-054F-9F3E-E92A55D51542}"/>
              </a:ext>
            </a:extLst>
          </p:cNvPr>
          <p:cNvCxnSpPr>
            <a:cxnSpLocks/>
          </p:cNvCxnSpPr>
          <p:nvPr/>
        </p:nvCxnSpPr>
        <p:spPr>
          <a:xfrm>
            <a:off x="4871864" y="2025379"/>
            <a:ext cx="0" cy="3491853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A5F2CF1-6FB8-3547-99A3-8BAA0449B34B}"/>
              </a:ext>
            </a:extLst>
          </p:cNvPr>
          <p:cNvCxnSpPr>
            <a:cxnSpLocks/>
          </p:cNvCxnSpPr>
          <p:nvPr/>
        </p:nvCxnSpPr>
        <p:spPr>
          <a:xfrm>
            <a:off x="6816080" y="2025379"/>
            <a:ext cx="0" cy="3491853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1A896C-4AE1-9D4A-87FD-0F75CF6B6C4C}"/>
              </a:ext>
            </a:extLst>
          </p:cNvPr>
          <p:cNvCxnSpPr>
            <a:cxnSpLocks/>
          </p:cNvCxnSpPr>
          <p:nvPr/>
        </p:nvCxnSpPr>
        <p:spPr>
          <a:xfrm>
            <a:off x="8904312" y="2025379"/>
            <a:ext cx="0" cy="3491853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B12AD4F0-F49D-1744-ADB8-99FED8E1A409}"/>
              </a:ext>
            </a:extLst>
          </p:cNvPr>
          <p:cNvSpPr/>
          <p:nvPr/>
        </p:nvSpPr>
        <p:spPr>
          <a:xfrm>
            <a:off x="3287707" y="3212976"/>
            <a:ext cx="2376244" cy="64807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/>
              <a:t>ONE BALANCE MODEL IMPLEMENTATION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2C3D91-3BF5-3A4B-93BD-0C4AFAB4B49B}"/>
              </a:ext>
            </a:extLst>
          </p:cNvPr>
          <p:cNvSpPr/>
          <p:nvPr/>
        </p:nvSpPr>
        <p:spPr>
          <a:xfrm>
            <a:off x="6384032" y="4365104"/>
            <a:ext cx="2304256" cy="648072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/>
              <a:t>15 MIN ISP IMPLEMENTATION</a:t>
            </a: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6F23ECAE-BCDF-5446-B35B-0F3B109BB0E6}"/>
              </a:ext>
            </a:extLst>
          </p:cNvPr>
          <p:cNvSpPr/>
          <p:nvPr/>
        </p:nvSpPr>
        <p:spPr>
          <a:xfrm rot="7261945">
            <a:off x="5567763" y="2852040"/>
            <a:ext cx="576390" cy="1821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823D8D-4942-B043-93EC-9BBB6148A7F5}"/>
              </a:ext>
            </a:extLst>
          </p:cNvPr>
          <p:cNvSpPr txBox="1"/>
          <p:nvPr/>
        </p:nvSpPr>
        <p:spPr>
          <a:xfrm>
            <a:off x="5029403" y="2332557"/>
            <a:ext cx="1758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/>
              <a:t>Go-live Q2/2021*</a:t>
            </a: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10424372-BD0B-AA45-8391-8D4352A1BD09}"/>
              </a:ext>
            </a:extLst>
          </p:cNvPr>
          <p:cNvSpPr/>
          <p:nvPr/>
        </p:nvSpPr>
        <p:spPr>
          <a:xfrm rot="3296988">
            <a:off x="8136123" y="3914183"/>
            <a:ext cx="576390" cy="1821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5B37D3-0514-0146-8AE9-4DD98761DB5E}"/>
              </a:ext>
            </a:extLst>
          </p:cNvPr>
          <p:cNvSpPr txBox="1"/>
          <p:nvPr/>
        </p:nvSpPr>
        <p:spPr>
          <a:xfrm>
            <a:off x="7128877" y="3378478"/>
            <a:ext cx="1838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600" dirty="0"/>
              <a:t>Go-live Q4/2022**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22B5EA-5136-D548-8934-62DE318C1DA4}"/>
              </a:ext>
            </a:extLst>
          </p:cNvPr>
          <p:cNvSpPr/>
          <p:nvPr/>
        </p:nvSpPr>
        <p:spPr>
          <a:xfrm>
            <a:off x="-1" y="3284984"/>
            <a:ext cx="1631491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600" dirty="0" err="1"/>
              <a:t>Detailed</a:t>
            </a:r>
            <a:r>
              <a:rPr lang="fi-FI" sz="1600" dirty="0"/>
              <a:t> design of </a:t>
            </a:r>
            <a:r>
              <a:rPr lang="fi-FI" sz="1600" dirty="0" err="1"/>
              <a:t>imbalance</a:t>
            </a:r>
            <a:r>
              <a:rPr lang="fi-FI" sz="1600" dirty="0"/>
              <a:t> </a:t>
            </a:r>
            <a:r>
              <a:rPr lang="fi-FI" sz="1600" dirty="0" err="1"/>
              <a:t>settlement</a:t>
            </a:r>
            <a:r>
              <a:rPr lang="fi-FI" sz="1600" dirty="0"/>
              <a:t> </a:t>
            </a:r>
            <a:r>
              <a:rPr lang="fi-FI" sz="1600" dirty="0" err="1"/>
              <a:t>model</a:t>
            </a:r>
            <a:endParaRPr lang="fi-FI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B5D935-271D-0D4C-86EE-6C2E1895C7C1}"/>
              </a:ext>
            </a:extLst>
          </p:cNvPr>
          <p:cNvSpPr txBox="1"/>
          <p:nvPr/>
        </p:nvSpPr>
        <p:spPr>
          <a:xfrm>
            <a:off x="9308286" y="2180180"/>
            <a:ext cx="28837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/>
              <a:t>*Schedule is </a:t>
            </a:r>
            <a:r>
              <a:rPr lang="fi-FI" sz="1400" dirty="0" err="1"/>
              <a:t>based</a:t>
            </a:r>
            <a:r>
              <a:rPr lang="fi-FI" sz="1400" dirty="0"/>
              <a:t> on an </a:t>
            </a:r>
            <a:r>
              <a:rPr lang="fi-FI" sz="1400" dirty="0" err="1"/>
              <a:t>assumption</a:t>
            </a:r>
            <a:r>
              <a:rPr lang="fi-FI" sz="1400" dirty="0"/>
              <a:t> in </a:t>
            </a:r>
            <a:r>
              <a:rPr lang="fi-FI" sz="1400" dirty="0" err="1"/>
              <a:t>which</a:t>
            </a:r>
            <a:r>
              <a:rPr lang="fi-FI" sz="1400" dirty="0"/>
              <a:t> </a:t>
            </a:r>
            <a:r>
              <a:rPr lang="fi-FI" sz="1400" dirty="0" err="1"/>
              <a:t>dual</a:t>
            </a:r>
            <a:r>
              <a:rPr lang="fi-FI" sz="1400" dirty="0"/>
              <a:t> </a:t>
            </a:r>
            <a:r>
              <a:rPr lang="fi-FI" sz="1400" dirty="0" err="1"/>
              <a:t>imbalance</a:t>
            </a:r>
            <a:r>
              <a:rPr lang="fi-FI" sz="1400" dirty="0"/>
              <a:t> </a:t>
            </a:r>
            <a:r>
              <a:rPr lang="fi-FI" sz="1400" dirty="0" err="1"/>
              <a:t>price</a:t>
            </a:r>
            <a:r>
              <a:rPr lang="fi-FI" sz="1400" dirty="0"/>
              <a:t> </a:t>
            </a:r>
            <a:r>
              <a:rPr lang="fi-FI" sz="1400" dirty="0" err="1"/>
              <a:t>model</a:t>
            </a:r>
            <a:r>
              <a:rPr lang="fi-FI" sz="1400" dirty="0"/>
              <a:t> </a:t>
            </a:r>
            <a:r>
              <a:rPr lang="fi-FI" sz="1400" dirty="0" err="1"/>
              <a:t>can</a:t>
            </a:r>
            <a:r>
              <a:rPr lang="fi-FI" sz="1400" dirty="0"/>
              <a:t> </a:t>
            </a:r>
            <a:r>
              <a:rPr lang="fi-FI" sz="1400" dirty="0" err="1"/>
              <a:t>be</a:t>
            </a:r>
            <a:r>
              <a:rPr lang="fi-FI" sz="1400" dirty="0"/>
              <a:t> </a:t>
            </a:r>
            <a:r>
              <a:rPr lang="fi-FI" sz="1400" dirty="0" err="1"/>
              <a:t>applied</a:t>
            </a:r>
            <a:r>
              <a:rPr lang="fi-FI" sz="1400" dirty="0"/>
              <a:t> on </a:t>
            </a:r>
            <a:r>
              <a:rPr lang="fi-FI" sz="1400" dirty="0" err="1"/>
              <a:t>ISPs</a:t>
            </a:r>
            <a:r>
              <a:rPr lang="fi-FI" sz="1400" dirty="0"/>
              <a:t> </a:t>
            </a:r>
            <a:r>
              <a:rPr lang="fi-FI" sz="1400" dirty="0" err="1"/>
              <a:t>with</a:t>
            </a:r>
            <a:r>
              <a:rPr lang="fi-FI" sz="1400" dirty="0"/>
              <a:t> </a:t>
            </a:r>
            <a:r>
              <a:rPr lang="fi-FI" sz="1400" dirty="0" err="1"/>
              <a:t>divergent</a:t>
            </a:r>
            <a:r>
              <a:rPr lang="fi-FI" sz="1400" dirty="0"/>
              <a:t> </a:t>
            </a:r>
            <a:r>
              <a:rPr lang="fi-FI" sz="1400" dirty="0" err="1"/>
              <a:t>balancing</a:t>
            </a:r>
            <a:r>
              <a:rPr lang="fi-FI" sz="1400" dirty="0"/>
              <a:t> </a:t>
            </a:r>
            <a:r>
              <a:rPr lang="fi-FI" sz="1400" dirty="0" err="1"/>
              <a:t>directions</a:t>
            </a:r>
            <a:r>
              <a:rPr lang="fi-FI" sz="1400" dirty="0"/>
              <a:t>. If </a:t>
            </a:r>
            <a:r>
              <a:rPr lang="fi-FI" sz="1400" dirty="0" err="1"/>
              <a:t>it’s</a:t>
            </a:r>
            <a:r>
              <a:rPr lang="fi-FI" sz="1400" dirty="0"/>
              <a:t> </a:t>
            </a:r>
            <a:r>
              <a:rPr lang="fi-FI" sz="1400" dirty="0" err="1"/>
              <a:t>not</a:t>
            </a:r>
            <a:r>
              <a:rPr lang="fi-FI" sz="1400" dirty="0"/>
              <a:t> </a:t>
            </a:r>
            <a:r>
              <a:rPr lang="fi-FI" sz="1400" dirty="0" err="1"/>
              <a:t>possible</a:t>
            </a:r>
            <a:r>
              <a:rPr lang="fi-FI" sz="1400" dirty="0"/>
              <a:t> to </a:t>
            </a:r>
            <a:r>
              <a:rPr lang="fi-FI" sz="1400" dirty="0" err="1"/>
              <a:t>find</a:t>
            </a:r>
            <a:r>
              <a:rPr lang="fi-FI" sz="1400" dirty="0"/>
              <a:t> a </a:t>
            </a:r>
            <a:r>
              <a:rPr lang="fi-FI" sz="1400" dirty="0" err="1"/>
              <a:t>methodology</a:t>
            </a:r>
            <a:r>
              <a:rPr lang="fi-FI" sz="1400" dirty="0"/>
              <a:t> </a:t>
            </a:r>
            <a:r>
              <a:rPr lang="fi-FI" sz="1400" dirty="0" err="1"/>
              <a:t>with</a:t>
            </a:r>
            <a:r>
              <a:rPr lang="fi-FI" sz="1400" dirty="0"/>
              <a:t> </a:t>
            </a:r>
            <a:r>
              <a:rPr lang="fi-FI" sz="1400" dirty="0" err="1"/>
              <a:t>dual</a:t>
            </a:r>
            <a:r>
              <a:rPr lang="fi-FI" sz="1400" dirty="0"/>
              <a:t> </a:t>
            </a:r>
            <a:r>
              <a:rPr lang="fi-FI" sz="1400" dirty="0" err="1"/>
              <a:t>pricing</a:t>
            </a:r>
            <a:r>
              <a:rPr lang="fi-FI" sz="1400" dirty="0"/>
              <a:t> in </a:t>
            </a:r>
            <a:r>
              <a:rPr lang="fi-FI" sz="1400" dirty="0" err="1"/>
              <a:t>certain</a:t>
            </a:r>
            <a:r>
              <a:rPr lang="fi-FI" sz="1400" dirty="0"/>
              <a:t> </a:t>
            </a:r>
            <a:r>
              <a:rPr lang="fi-FI" sz="1400" dirty="0" err="1"/>
              <a:t>ISPs</a:t>
            </a:r>
            <a:r>
              <a:rPr lang="fi-FI" sz="1400" dirty="0"/>
              <a:t>, </a:t>
            </a:r>
            <a:r>
              <a:rPr lang="fi-FI" sz="1400" dirty="0" err="1"/>
              <a:t>the</a:t>
            </a:r>
            <a:r>
              <a:rPr lang="fi-FI" sz="1400" dirty="0"/>
              <a:t> </a:t>
            </a:r>
            <a:r>
              <a:rPr lang="fi-FI" sz="1400" dirty="0" err="1"/>
              <a:t>implementation</a:t>
            </a:r>
            <a:r>
              <a:rPr lang="fi-FI" sz="1400" dirty="0"/>
              <a:t> of single </a:t>
            </a:r>
            <a:r>
              <a:rPr lang="fi-FI" sz="1400" dirty="0" err="1"/>
              <a:t>pricing</a:t>
            </a:r>
            <a:r>
              <a:rPr lang="fi-FI" sz="1400" dirty="0"/>
              <a:t> </a:t>
            </a:r>
            <a:r>
              <a:rPr lang="fi-FI" sz="1400" dirty="0" err="1"/>
              <a:t>may</a:t>
            </a:r>
            <a:r>
              <a:rPr lang="fi-FI" sz="1400" dirty="0"/>
              <a:t> </a:t>
            </a:r>
            <a:r>
              <a:rPr lang="fi-FI" sz="1400" dirty="0" err="1"/>
              <a:t>be</a:t>
            </a:r>
            <a:r>
              <a:rPr lang="fi-FI" sz="1400" dirty="0"/>
              <a:t> </a:t>
            </a:r>
            <a:r>
              <a:rPr lang="fi-FI" sz="1400" dirty="0" err="1"/>
              <a:t>delayed</a:t>
            </a:r>
            <a:r>
              <a:rPr lang="fi-FI" sz="1400" dirty="0"/>
              <a:t> </a:t>
            </a:r>
            <a:r>
              <a:rPr lang="fi-FI" sz="1400" dirty="0" err="1"/>
              <a:t>until</a:t>
            </a:r>
            <a:r>
              <a:rPr lang="fi-FI" sz="1400" dirty="0"/>
              <a:t> </a:t>
            </a:r>
            <a:r>
              <a:rPr lang="fi-FI" sz="1400" dirty="0" err="1"/>
              <a:t>the</a:t>
            </a:r>
            <a:r>
              <a:rPr lang="fi-FI" sz="1400" dirty="0"/>
              <a:t> </a:t>
            </a:r>
            <a:r>
              <a:rPr lang="fi-FI" sz="1400" dirty="0" err="1"/>
              <a:t>introduction</a:t>
            </a:r>
            <a:r>
              <a:rPr lang="fi-FI" sz="1400" dirty="0"/>
              <a:t> of 15 min ISP. </a:t>
            </a:r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1334772B-BE15-EA48-AC64-1700202FD6C5}"/>
              </a:ext>
            </a:extLst>
          </p:cNvPr>
          <p:cNvSpPr/>
          <p:nvPr/>
        </p:nvSpPr>
        <p:spPr>
          <a:xfrm rot="16200000">
            <a:off x="3155146" y="4107665"/>
            <a:ext cx="576390" cy="1821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9ABF3C-D32F-BA4E-88D2-B8AA9A87D8FB}"/>
              </a:ext>
            </a:extLst>
          </p:cNvPr>
          <p:cNvSpPr txBox="1"/>
          <p:nvPr/>
        </p:nvSpPr>
        <p:spPr>
          <a:xfrm>
            <a:off x="2864262" y="4605466"/>
            <a:ext cx="2061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/>
              <a:t>Q2/2020 </a:t>
            </a:r>
            <a:r>
              <a:rPr lang="fi-FI" sz="1200" dirty="0" err="1"/>
              <a:t>Implementation</a:t>
            </a:r>
            <a:r>
              <a:rPr lang="fi-FI" sz="1200" dirty="0"/>
              <a:t> </a:t>
            </a:r>
            <a:r>
              <a:rPr lang="fi-FI" sz="1200" dirty="0" err="1"/>
              <a:t>plan</a:t>
            </a:r>
            <a:r>
              <a:rPr lang="fi-FI" sz="1200" dirty="0"/>
              <a:t> </a:t>
            </a:r>
            <a:r>
              <a:rPr lang="fi-FI" sz="1200" dirty="0" err="1"/>
              <a:t>will</a:t>
            </a:r>
            <a:r>
              <a:rPr lang="fi-FI" sz="1200" dirty="0"/>
              <a:t> </a:t>
            </a:r>
            <a:r>
              <a:rPr lang="fi-FI" sz="1200" dirty="0" err="1"/>
              <a:t>be</a:t>
            </a:r>
            <a:r>
              <a:rPr lang="fi-FI" sz="1200" dirty="0"/>
              <a:t> </a:t>
            </a:r>
            <a:r>
              <a:rPr lang="fi-FI" sz="1200" dirty="0" err="1"/>
              <a:t>presented</a:t>
            </a:r>
            <a:r>
              <a:rPr lang="fi-FI" sz="1200" dirty="0"/>
              <a:t> to </a:t>
            </a:r>
            <a:r>
              <a:rPr lang="fi-FI" sz="1200" dirty="0" err="1"/>
              <a:t>customer</a:t>
            </a:r>
            <a:r>
              <a:rPr lang="fi-FI" sz="1200" dirty="0"/>
              <a:t> </a:t>
            </a:r>
            <a:r>
              <a:rPr lang="fi-FI" sz="1200" dirty="0" err="1"/>
              <a:t>committee</a:t>
            </a:r>
            <a:r>
              <a:rPr lang="fi-FI" sz="12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F5C710-0DD4-5B43-9928-F6A04BE4E87D}"/>
              </a:ext>
            </a:extLst>
          </p:cNvPr>
          <p:cNvSpPr txBox="1"/>
          <p:nvPr/>
        </p:nvSpPr>
        <p:spPr>
          <a:xfrm>
            <a:off x="9312912" y="4543891"/>
            <a:ext cx="1430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400" dirty="0"/>
              <a:t>**TSO </a:t>
            </a:r>
            <a:r>
              <a:rPr lang="fi-FI" sz="1400" dirty="0" err="1"/>
              <a:t>proposal</a:t>
            </a: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2406232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718B4-62FD-4B4D-822E-526C08528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KPIs</a:t>
            </a:r>
            <a:r>
              <a:rPr lang="fi-FI" dirty="0"/>
              <a:t> in </a:t>
            </a:r>
            <a:r>
              <a:rPr lang="fi-FI" dirty="0" err="1"/>
              <a:t>one</a:t>
            </a:r>
            <a:r>
              <a:rPr lang="fi-FI" dirty="0"/>
              <a:t> </a:t>
            </a:r>
            <a:r>
              <a:rPr lang="fi-FI" dirty="0" err="1"/>
              <a:t>balance</a:t>
            </a:r>
            <a:r>
              <a:rPr lang="fi-FI" dirty="0"/>
              <a:t> </a:t>
            </a:r>
            <a:r>
              <a:rPr lang="fi-FI" dirty="0" err="1"/>
              <a:t>model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0E5345-6DED-F14B-A62E-425580B5D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eSett has been publishing Key Performance Indicators (KPI) and advanced settlement reports for BRPs since the beginning of year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Advanced settlement reports offers statistics and graphs to review performance and identify potential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BRP imbalance KPI report provides data for benchmarking and general information about the performance of BRPs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Balance model combines the two separate BRP imbalances</a:t>
            </a:r>
          </a:p>
          <a:p>
            <a:pPr marL="685800" lvl="1" indent="-285750">
              <a:buFont typeface="Wingdings" panose="05000000000000000000" pitchFamily="2" charset="2"/>
              <a:buChar char="Ø"/>
            </a:pPr>
            <a:r>
              <a:rPr lang="en-US" dirty="0"/>
              <a:t>All KPIs need adjustment for the new model</a:t>
            </a:r>
          </a:p>
          <a:p>
            <a:pPr marL="685800" lvl="1" indent="-285750">
              <a:buFont typeface="Wingdings" panose="05000000000000000000" pitchFamily="2" charset="2"/>
              <a:buChar char="Ø"/>
            </a:pPr>
            <a:r>
              <a:rPr lang="en-US" dirty="0"/>
              <a:t>Formulas are kept reasonably similar</a:t>
            </a:r>
          </a:p>
        </p:txBody>
      </p:sp>
    </p:spTree>
    <p:extLst>
      <p:ext uri="{BB962C8B-B14F-4D97-AF65-F5344CB8AC3E}">
        <p14:creationId xmlns:p14="http://schemas.microsoft.com/office/powerpoint/2010/main" val="2938369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Imbalance Result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361D0F-80C7-A24C-85AC-32250D234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Currently, Consumption Imbalance Result and Production Imbalance Loss are calculated: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685800" lvl="1" indent="-285750"/>
            <a:r>
              <a:rPr lang="en-GB" dirty="0"/>
              <a:t>Consumption Imbalance Result</a:t>
            </a:r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r>
              <a:rPr lang="en-GB" dirty="0"/>
              <a:t>Production Imbalance Loss</a:t>
            </a:r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</p:txBody>
      </p:sp>
      <p:grpSp>
        <p:nvGrpSpPr>
          <p:cNvPr id="4" name="Ryhmä 32">
            <a:extLst>
              <a:ext uri="{FF2B5EF4-FFF2-40B4-BE49-F238E27FC236}">
                <a16:creationId xmlns:a16="http://schemas.microsoft.com/office/drawing/2014/main" id="{1E7F1980-115E-4E69-AE75-A0DA923E26EA}"/>
              </a:ext>
            </a:extLst>
          </p:cNvPr>
          <p:cNvGrpSpPr/>
          <p:nvPr/>
        </p:nvGrpSpPr>
        <p:grpSpPr>
          <a:xfrm>
            <a:off x="1326851" y="3117888"/>
            <a:ext cx="8021286" cy="935275"/>
            <a:chOff x="2087012" y="3305312"/>
            <a:chExt cx="8021286" cy="935275"/>
          </a:xfrm>
        </p:grpSpPr>
        <p:sp>
          <p:nvSpPr>
            <p:cNvPr id="6" name="Hakasuljepari 30">
              <a:extLst>
                <a:ext uri="{FF2B5EF4-FFF2-40B4-BE49-F238E27FC236}">
                  <a16:creationId xmlns:a16="http://schemas.microsoft.com/office/drawing/2014/main" id="{1A0157E0-563D-421A-9C7D-2786B3DF29FF}"/>
                </a:ext>
              </a:extLst>
            </p:cNvPr>
            <p:cNvSpPr/>
            <p:nvPr/>
          </p:nvSpPr>
          <p:spPr>
            <a:xfrm>
              <a:off x="2169764" y="3531646"/>
              <a:ext cx="2570912" cy="590423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7" name="Hakasuljepari 31">
              <a:extLst>
                <a:ext uri="{FF2B5EF4-FFF2-40B4-BE49-F238E27FC236}">
                  <a16:creationId xmlns:a16="http://schemas.microsoft.com/office/drawing/2014/main" id="{473D1866-4313-49C6-8E8C-30BE422E1410}"/>
                </a:ext>
              </a:extLst>
            </p:cNvPr>
            <p:cNvSpPr/>
            <p:nvPr/>
          </p:nvSpPr>
          <p:spPr>
            <a:xfrm>
              <a:off x="5328990" y="3531646"/>
              <a:ext cx="4549955" cy="569145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8" name="Minus 6">
              <a:extLst>
                <a:ext uri="{FF2B5EF4-FFF2-40B4-BE49-F238E27FC236}">
                  <a16:creationId xmlns:a16="http://schemas.microsoft.com/office/drawing/2014/main" id="{412C5F41-E73C-42E6-AAD8-D163F203DA43}"/>
                </a:ext>
              </a:extLst>
            </p:cNvPr>
            <p:cNvSpPr/>
            <p:nvPr/>
          </p:nvSpPr>
          <p:spPr>
            <a:xfrm>
              <a:off x="3048578" y="3596588"/>
              <a:ext cx="369914" cy="345340"/>
            </a:xfrm>
            <a:prstGeom prst="mathMin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0ECB41A-DADD-4D80-AE6C-200C448A5FA3}"/>
                </a:ext>
              </a:extLst>
            </p:cNvPr>
            <p:cNvSpPr txBox="1"/>
            <p:nvPr/>
          </p:nvSpPr>
          <p:spPr>
            <a:xfrm>
              <a:off x="7628377" y="3540777"/>
              <a:ext cx="2280958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Consumption Imbalance Purchase Quantity</a:t>
              </a:r>
            </a:p>
          </p:txBody>
        </p:sp>
        <p:sp>
          <p:nvSpPr>
            <p:cNvPr id="10" name="Equal 7">
              <a:extLst>
                <a:ext uri="{FF2B5EF4-FFF2-40B4-BE49-F238E27FC236}">
                  <a16:creationId xmlns:a16="http://schemas.microsoft.com/office/drawing/2014/main" id="{9D0F81A3-C426-4FB1-B973-FBA94017D548}"/>
                </a:ext>
              </a:extLst>
            </p:cNvPr>
            <p:cNvSpPr/>
            <p:nvPr/>
          </p:nvSpPr>
          <p:spPr>
            <a:xfrm>
              <a:off x="7282027" y="3570621"/>
              <a:ext cx="369914" cy="367429"/>
            </a:xfrm>
            <a:prstGeom prst="mathMin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515BB4D-31FD-4B90-B171-6B70B865AA65}"/>
                </a:ext>
              </a:extLst>
            </p:cNvPr>
            <p:cNvSpPr txBox="1"/>
            <p:nvPr/>
          </p:nvSpPr>
          <p:spPr>
            <a:xfrm>
              <a:off x="2169764" y="3552925"/>
              <a:ext cx="981019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Day-ahead Price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047E98F-B523-4967-98D2-9DB3E19C241A}"/>
                </a:ext>
              </a:extLst>
            </p:cNvPr>
            <p:cNvSpPr txBox="1"/>
            <p:nvPr/>
          </p:nvSpPr>
          <p:spPr>
            <a:xfrm>
              <a:off x="3451507" y="3531647"/>
              <a:ext cx="1421512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Consumption Imbalance Price</a:t>
              </a:r>
            </a:p>
          </p:txBody>
        </p:sp>
        <p:sp>
          <p:nvSpPr>
            <p:cNvPr id="13" name="Minus 12">
              <a:extLst>
                <a:ext uri="{FF2B5EF4-FFF2-40B4-BE49-F238E27FC236}">
                  <a16:creationId xmlns:a16="http://schemas.microsoft.com/office/drawing/2014/main" id="{7B67A883-48C8-48E2-A656-AA49AEBC5B07}"/>
                </a:ext>
              </a:extLst>
            </p:cNvPr>
            <p:cNvSpPr/>
            <p:nvPr/>
          </p:nvSpPr>
          <p:spPr>
            <a:xfrm>
              <a:off x="4849876" y="3590796"/>
              <a:ext cx="369914" cy="345340"/>
            </a:xfrm>
            <a:prstGeom prst="mathMultiply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D7B9188-CD64-492F-A1CA-8CAEF9657920}"/>
                </a:ext>
              </a:extLst>
            </p:cNvPr>
            <p:cNvSpPr txBox="1"/>
            <p:nvPr/>
          </p:nvSpPr>
          <p:spPr>
            <a:xfrm>
              <a:off x="5356814" y="3552925"/>
              <a:ext cx="2071895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Consumption Imbalance Sales Quantity</a:t>
              </a:r>
            </a:p>
          </p:txBody>
        </p:sp>
        <p:sp>
          <p:nvSpPr>
            <p:cNvPr id="15" name="Rectangle 16">
              <a:extLst>
                <a:ext uri="{FF2B5EF4-FFF2-40B4-BE49-F238E27FC236}">
                  <a16:creationId xmlns:a16="http://schemas.microsoft.com/office/drawing/2014/main" id="{CC1EE4BF-F1AC-473E-868C-2C387158A4B1}"/>
                </a:ext>
              </a:extLst>
            </p:cNvPr>
            <p:cNvSpPr/>
            <p:nvPr/>
          </p:nvSpPr>
          <p:spPr>
            <a:xfrm>
              <a:off x="2087012" y="3305312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Ryhmä 59">
            <a:extLst>
              <a:ext uri="{FF2B5EF4-FFF2-40B4-BE49-F238E27FC236}">
                <a16:creationId xmlns:a16="http://schemas.microsoft.com/office/drawing/2014/main" id="{59E5443A-9C6E-4C75-A7EA-7AE19E5B8FED}"/>
              </a:ext>
            </a:extLst>
          </p:cNvPr>
          <p:cNvGrpSpPr/>
          <p:nvPr/>
        </p:nvGrpSpPr>
        <p:grpSpPr>
          <a:xfrm>
            <a:off x="1326851" y="4657828"/>
            <a:ext cx="8021286" cy="935275"/>
            <a:chOff x="2087012" y="3305312"/>
            <a:chExt cx="8021286" cy="935275"/>
          </a:xfrm>
        </p:grpSpPr>
        <p:sp>
          <p:nvSpPr>
            <p:cNvPr id="17" name="Hakasuljepari 60">
              <a:extLst>
                <a:ext uri="{FF2B5EF4-FFF2-40B4-BE49-F238E27FC236}">
                  <a16:creationId xmlns:a16="http://schemas.microsoft.com/office/drawing/2014/main" id="{6729DB4D-6ECD-4492-B1D3-017AAF1985B4}"/>
                </a:ext>
              </a:extLst>
            </p:cNvPr>
            <p:cNvSpPr/>
            <p:nvPr/>
          </p:nvSpPr>
          <p:spPr>
            <a:xfrm>
              <a:off x="2169764" y="3531646"/>
              <a:ext cx="2570912" cy="590423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18" name="Hakasuljepari 61">
              <a:extLst>
                <a:ext uri="{FF2B5EF4-FFF2-40B4-BE49-F238E27FC236}">
                  <a16:creationId xmlns:a16="http://schemas.microsoft.com/office/drawing/2014/main" id="{3E40739F-2405-4BD2-87F2-91F6049EE6DB}"/>
                </a:ext>
              </a:extLst>
            </p:cNvPr>
            <p:cNvSpPr/>
            <p:nvPr/>
          </p:nvSpPr>
          <p:spPr>
            <a:xfrm>
              <a:off x="5328990" y="3531646"/>
              <a:ext cx="4549955" cy="569145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19" name="Minus 6">
              <a:extLst>
                <a:ext uri="{FF2B5EF4-FFF2-40B4-BE49-F238E27FC236}">
                  <a16:creationId xmlns:a16="http://schemas.microsoft.com/office/drawing/2014/main" id="{1E0CA4A1-BC17-4C92-AF68-3E7D12957893}"/>
                </a:ext>
              </a:extLst>
            </p:cNvPr>
            <p:cNvSpPr/>
            <p:nvPr/>
          </p:nvSpPr>
          <p:spPr>
            <a:xfrm>
              <a:off x="3048578" y="3596588"/>
              <a:ext cx="369914" cy="345340"/>
            </a:xfrm>
            <a:prstGeom prst="mathMin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20" name="TextBox 8">
              <a:extLst>
                <a:ext uri="{FF2B5EF4-FFF2-40B4-BE49-F238E27FC236}">
                  <a16:creationId xmlns:a16="http://schemas.microsoft.com/office/drawing/2014/main" id="{4DFBD832-008A-4EDE-BABC-F060684D839A}"/>
                </a:ext>
              </a:extLst>
            </p:cNvPr>
            <p:cNvSpPr txBox="1"/>
            <p:nvPr/>
          </p:nvSpPr>
          <p:spPr>
            <a:xfrm>
              <a:off x="7754886" y="3557300"/>
              <a:ext cx="2280958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Production Imbalance Sales Quantity</a:t>
              </a:r>
            </a:p>
          </p:txBody>
        </p:sp>
        <p:sp>
          <p:nvSpPr>
            <p:cNvPr id="21" name="Equal 7">
              <a:extLst>
                <a:ext uri="{FF2B5EF4-FFF2-40B4-BE49-F238E27FC236}">
                  <a16:creationId xmlns:a16="http://schemas.microsoft.com/office/drawing/2014/main" id="{202CCA6F-0C0E-4090-8D8B-B8441FA297EF}"/>
                </a:ext>
              </a:extLst>
            </p:cNvPr>
            <p:cNvSpPr/>
            <p:nvPr/>
          </p:nvSpPr>
          <p:spPr>
            <a:xfrm>
              <a:off x="7419010" y="3596588"/>
              <a:ext cx="369914" cy="367429"/>
            </a:xfrm>
            <a:prstGeom prst="mathMin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22" name="TextBox 10">
              <a:extLst>
                <a:ext uri="{FF2B5EF4-FFF2-40B4-BE49-F238E27FC236}">
                  <a16:creationId xmlns:a16="http://schemas.microsoft.com/office/drawing/2014/main" id="{EDF5B17C-49C9-42B0-939E-87E8359A52A1}"/>
                </a:ext>
              </a:extLst>
            </p:cNvPr>
            <p:cNvSpPr txBox="1"/>
            <p:nvPr/>
          </p:nvSpPr>
          <p:spPr>
            <a:xfrm>
              <a:off x="2169764" y="3552925"/>
              <a:ext cx="981019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Day-ahead Price</a:t>
              </a:r>
            </a:p>
          </p:txBody>
        </p:sp>
        <p:sp>
          <p:nvSpPr>
            <p:cNvPr id="23" name="TextBox 11">
              <a:extLst>
                <a:ext uri="{FF2B5EF4-FFF2-40B4-BE49-F238E27FC236}">
                  <a16:creationId xmlns:a16="http://schemas.microsoft.com/office/drawing/2014/main" id="{8D4F469F-61EB-4CDE-AB0D-252B9CB86459}"/>
                </a:ext>
              </a:extLst>
            </p:cNvPr>
            <p:cNvSpPr txBox="1"/>
            <p:nvPr/>
          </p:nvSpPr>
          <p:spPr>
            <a:xfrm>
              <a:off x="3451507" y="3531647"/>
              <a:ext cx="1421512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Consumption Imbalance Price</a:t>
              </a:r>
            </a:p>
          </p:txBody>
        </p:sp>
        <p:sp>
          <p:nvSpPr>
            <p:cNvPr id="24" name="Minus 12">
              <a:extLst>
                <a:ext uri="{FF2B5EF4-FFF2-40B4-BE49-F238E27FC236}">
                  <a16:creationId xmlns:a16="http://schemas.microsoft.com/office/drawing/2014/main" id="{8936426C-3F1C-4F3E-B67C-B33F6D559813}"/>
                </a:ext>
              </a:extLst>
            </p:cNvPr>
            <p:cNvSpPr/>
            <p:nvPr/>
          </p:nvSpPr>
          <p:spPr>
            <a:xfrm>
              <a:off x="4849876" y="3590796"/>
              <a:ext cx="369914" cy="345340"/>
            </a:xfrm>
            <a:prstGeom prst="mathMultiply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25" name="TextBox 13">
              <a:extLst>
                <a:ext uri="{FF2B5EF4-FFF2-40B4-BE49-F238E27FC236}">
                  <a16:creationId xmlns:a16="http://schemas.microsoft.com/office/drawing/2014/main" id="{FB3C2799-09F6-4073-9CE9-F07C7E89E858}"/>
                </a:ext>
              </a:extLst>
            </p:cNvPr>
            <p:cNvSpPr txBox="1"/>
            <p:nvPr/>
          </p:nvSpPr>
          <p:spPr>
            <a:xfrm>
              <a:off x="5356814" y="3552925"/>
              <a:ext cx="2141447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Production Imbalance Purchase Quantity</a:t>
              </a:r>
            </a:p>
          </p:txBody>
        </p:sp>
        <p:sp>
          <p:nvSpPr>
            <p:cNvPr id="26" name="Rectangle 16">
              <a:extLst>
                <a:ext uri="{FF2B5EF4-FFF2-40B4-BE49-F238E27FC236}">
                  <a16:creationId xmlns:a16="http://schemas.microsoft.com/office/drawing/2014/main" id="{9C10C688-51AC-468A-9433-864DB1CE63BB}"/>
                </a:ext>
              </a:extLst>
            </p:cNvPr>
            <p:cNvSpPr/>
            <p:nvPr/>
          </p:nvSpPr>
          <p:spPr>
            <a:xfrm>
              <a:off x="2087012" y="3305312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6506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307C8-D3E8-4344-AADF-5F615FC4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Imbalance Result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361D0F-80C7-A24C-85AC-32250D234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New formula is “Imbalance Result” which simply replaces Consumption Imbalance Result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685800" lvl="1" indent="-285750"/>
            <a:r>
              <a:rPr lang="en-GB" dirty="0"/>
              <a:t>Imbalance Result:</a:t>
            </a:r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r>
              <a:rPr lang="en-GB" dirty="0"/>
              <a:t>Production Imbalance Loss will be discontinued</a:t>
            </a:r>
          </a:p>
          <a:p>
            <a:pPr marL="820738" lvl="2" indent="-285750">
              <a:lnSpc>
                <a:spcPct val="150000"/>
              </a:lnSpc>
            </a:pPr>
            <a:r>
              <a:rPr lang="en-GB" dirty="0"/>
              <a:t>Production imbalance is no longer calculated</a:t>
            </a:r>
          </a:p>
          <a:p>
            <a:pPr marL="685800" lvl="1" indent="-285750"/>
            <a:endParaRPr lang="en-GB" dirty="0"/>
          </a:p>
          <a:p>
            <a:pPr marL="685800" lvl="1" indent="-285750"/>
            <a:endParaRPr lang="en-GB" dirty="0"/>
          </a:p>
        </p:txBody>
      </p:sp>
      <p:grpSp>
        <p:nvGrpSpPr>
          <p:cNvPr id="27" name="Ryhmä 32">
            <a:extLst>
              <a:ext uri="{FF2B5EF4-FFF2-40B4-BE49-F238E27FC236}">
                <a16:creationId xmlns:a16="http://schemas.microsoft.com/office/drawing/2014/main" id="{CB84AA1D-E029-44FA-9B7E-026978B2EF8A}"/>
              </a:ext>
            </a:extLst>
          </p:cNvPr>
          <p:cNvGrpSpPr/>
          <p:nvPr/>
        </p:nvGrpSpPr>
        <p:grpSpPr>
          <a:xfrm>
            <a:off x="1415480" y="3156930"/>
            <a:ext cx="8021286" cy="935275"/>
            <a:chOff x="2087012" y="3305312"/>
            <a:chExt cx="8021286" cy="935275"/>
          </a:xfrm>
        </p:grpSpPr>
        <p:sp>
          <p:nvSpPr>
            <p:cNvPr id="28" name="Hakasuljepari 30">
              <a:extLst>
                <a:ext uri="{FF2B5EF4-FFF2-40B4-BE49-F238E27FC236}">
                  <a16:creationId xmlns:a16="http://schemas.microsoft.com/office/drawing/2014/main" id="{347F3E35-C5C8-4336-84F1-AD3B6F7980B6}"/>
                </a:ext>
              </a:extLst>
            </p:cNvPr>
            <p:cNvSpPr/>
            <p:nvPr/>
          </p:nvSpPr>
          <p:spPr>
            <a:xfrm>
              <a:off x="2169764" y="3531646"/>
              <a:ext cx="2570912" cy="590423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29" name="Hakasuljepari 31">
              <a:extLst>
                <a:ext uri="{FF2B5EF4-FFF2-40B4-BE49-F238E27FC236}">
                  <a16:creationId xmlns:a16="http://schemas.microsoft.com/office/drawing/2014/main" id="{FD48EAE2-D13F-4037-8F8F-F6634177C2E4}"/>
                </a:ext>
              </a:extLst>
            </p:cNvPr>
            <p:cNvSpPr/>
            <p:nvPr/>
          </p:nvSpPr>
          <p:spPr>
            <a:xfrm>
              <a:off x="5328990" y="3531646"/>
              <a:ext cx="4549955" cy="569145"/>
            </a:xfrm>
            <a:prstGeom prst="bracketPair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30" name="Minus 6">
              <a:extLst>
                <a:ext uri="{FF2B5EF4-FFF2-40B4-BE49-F238E27FC236}">
                  <a16:creationId xmlns:a16="http://schemas.microsoft.com/office/drawing/2014/main" id="{80B9701E-EA8C-467B-9309-D277EEE12588}"/>
                </a:ext>
              </a:extLst>
            </p:cNvPr>
            <p:cNvSpPr/>
            <p:nvPr/>
          </p:nvSpPr>
          <p:spPr>
            <a:xfrm>
              <a:off x="3048578" y="3596588"/>
              <a:ext cx="369914" cy="345340"/>
            </a:xfrm>
            <a:prstGeom prst="mathMin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C462288-3EC0-4285-BF3F-A673D3B97DB7}"/>
                </a:ext>
              </a:extLst>
            </p:cNvPr>
            <p:cNvSpPr txBox="1"/>
            <p:nvPr/>
          </p:nvSpPr>
          <p:spPr>
            <a:xfrm>
              <a:off x="7628377" y="3540777"/>
              <a:ext cx="2280958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eSett Imbalance Purchase Quantity</a:t>
              </a:r>
            </a:p>
          </p:txBody>
        </p:sp>
        <p:sp>
          <p:nvSpPr>
            <p:cNvPr id="32" name="Equal 7">
              <a:extLst>
                <a:ext uri="{FF2B5EF4-FFF2-40B4-BE49-F238E27FC236}">
                  <a16:creationId xmlns:a16="http://schemas.microsoft.com/office/drawing/2014/main" id="{EBEFDAFA-5A12-4C16-A3AF-FEADEBE1AE1D}"/>
                </a:ext>
              </a:extLst>
            </p:cNvPr>
            <p:cNvSpPr/>
            <p:nvPr/>
          </p:nvSpPr>
          <p:spPr>
            <a:xfrm>
              <a:off x="7282027" y="3570621"/>
              <a:ext cx="369914" cy="367429"/>
            </a:xfrm>
            <a:prstGeom prst="mathMinus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33" name="TextBox 10">
              <a:extLst>
                <a:ext uri="{FF2B5EF4-FFF2-40B4-BE49-F238E27FC236}">
                  <a16:creationId xmlns:a16="http://schemas.microsoft.com/office/drawing/2014/main" id="{63F969A1-BD68-4D61-BB57-5AB6DB6A3346}"/>
                </a:ext>
              </a:extLst>
            </p:cNvPr>
            <p:cNvSpPr txBox="1"/>
            <p:nvPr/>
          </p:nvSpPr>
          <p:spPr>
            <a:xfrm>
              <a:off x="2169764" y="3552925"/>
              <a:ext cx="981019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Day-ahead Price</a:t>
              </a:r>
            </a:p>
          </p:txBody>
        </p:sp>
        <p:sp>
          <p:nvSpPr>
            <p:cNvPr id="34" name="TextBox 11">
              <a:extLst>
                <a:ext uri="{FF2B5EF4-FFF2-40B4-BE49-F238E27FC236}">
                  <a16:creationId xmlns:a16="http://schemas.microsoft.com/office/drawing/2014/main" id="{7D2DEDF5-F049-4A24-9015-ADE568891645}"/>
                </a:ext>
              </a:extLst>
            </p:cNvPr>
            <p:cNvSpPr txBox="1"/>
            <p:nvPr/>
          </p:nvSpPr>
          <p:spPr>
            <a:xfrm>
              <a:off x="3433841" y="3629038"/>
              <a:ext cx="1421512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Imbalance Price</a:t>
              </a:r>
            </a:p>
          </p:txBody>
        </p:sp>
        <p:sp>
          <p:nvSpPr>
            <p:cNvPr id="35" name="Minus 12">
              <a:extLst>
                <a:ext uri="{FF2B5EF4-FFF2-40B4-BE49-F238E27FC236}">
                  <a16:creationId xmlns:a16="http://schemas.microsoft.com/office/drawing/2014/main" id="{50E6310F-B0FE-4B21-9C43-2E24EF1FC76E}"/>
                </a:ext>
              </a:extLst>
            </p:cNvPr>
            <p:cNvSpPr/>
            <p:nvPr/>
          </p:nvSpPr>
          <p:spPr>
            <a:xfrm>
              <a:off x="4849876" y="3590796"/>
              <a:ext cx="369914" cy="345340"/>
            </a:xfrm>
            <a:prstGeom prst="mathMultiply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36" name="TextBox 13">
              <a:extLst>
                <a:ext uri="{FF2B5EF4-FFF2-40B4-BE49-F238E27FC236}">
                  <a16:creationId xmlns:a16="http://schemas.microsoft.com/office/drawing/2014/main" id="{8047EB61-4F55-4ED1-9B7D-F5C81EE881A4}"/>
                </a:ext>
              </a:extLst>
            </p:cNvPr>
            <p:cNvSpPr txBox="1"/>
            <p:nvPr/>
          </p:nvSpPr>
          <p:spPr>
            <a:xfrm>
              <a:off x="5356814" y="3552925"/>
              <a:ext cx="2071895" cy="44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eSett Imbalance Sales Quantity</a:t>
              </a:r>
            </a:p>
          </p:txBody>
        </p:sp>
        <p:sp>
          <p:nvSpPr>
            <p:cNvPr id="37" name="Rectangle 16">
              <a:extLst>
                <a:ext uri="{FF2B5EF4-FFF2-40B4-BE49-F238E27FC236}">
                  <a16:creationId xmlns:a16="http://schemas.microsoft.com/office/drawing/2014/main" id="{41A74B15-2A77-4BD4-99F9-49BA65973683}"/>
                </a:ext>
              </a:extLst>
            </p:cNvPr>
            <p:cNvSpPr/>
            <p:nvPr/>
          </p:nvSpPr>
          <p:spPr>
            <a:xfrm>
              <a:off x="2087012" y="3305312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7994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AF39B-685D-4CAD-BFD5-928297973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Imbalance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C3056-7D0F-406A-82E3-84459BE3F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Current formulas: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685800" lvl="1" indent="-285750"/>
            <a:r>
              <a:rPr lang="en-GB" dirty="0"/>
              <a:t>Consumption Imbalance Factor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685800" lvl="1" indent="-285750"/>
            <a:endParaRPr lang="en-GB" dirty="0"/>
          </a:p>
          <a:p>
            <a:pPr marL="685800" lvl="1" indent="-285750"/>
            <a:r>
              <a:rPr lang="en-GB" dirty="0"/>
              <a:t>Production Imbalance Factor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grpSp>
        <p:nvGrpSpPr>
          <p:cNvPr id="4" name="Ryhmä 25">
            <a:extLst>
              <a:ext uri="{FF2B5EF4-FFF2-40B4-BE49-F238E27FC236}">
                <a16:creationId xmlns:a16="http://schemas.microsoft.com/office/drawing/2014/main" id="{830B6BBD-A2A4-4D1C-B085-5819CD5E81BE}"/>
              </a:ext>
            </a:extLst>
          </p:cNvPr>
          <p:cNvGrpSpPr/>
          <p:nvPr/>
        </p:nvGrpSpPr>
        <p:grpSpPr>
          <a:xfrm>
            <a:off x="1354701" y="3170055"/>
            <a:ext cx="8036127" cy="942658"/>
            <a:chOff x="730033" y="3544225"/>
            <a:chExt cx="8036127" cy="942658"/>
          </a:xfrm>
        </p:grpSpPr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6196AF0E-6B00-4CEB-97CA-DA07E6CBD4C7}"/>
                </a:ext>
              </a:extLst>
            </p:cNvPr>
            <p:cNvSpPr txBox="1"/>
            <p:nvPr/>
          </p:nvSpPr>
          <p:spPr>
            <a:xfrm>
              <a:off x="1553010" y="4132417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Consumption Imbalance Sales Quantity           eSett Consumption Imbalance Purchase Quantity </a:t>
              </a:r>
            </a:p>
          </p:txBody>
        </p:sp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DB1779C1-8AF2-458F-B333-01B3F85125B3}"/>
                </a:ext>
              </a:extLst>
            </p:cNvPr>
            <p:cNvSpPr txBox="1"/>
            <p:nvPr/>
          </p:nvSpPr>
          <p:spPr>
            <a:xfrm>
              <a:off x="1538169" y="3863561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Consumption Imbalance Purchase Quantity           eSett Consumption Imbalance Sales Quantity </a:t>
              </a:r>
            </a:p>
          </p:txBody>
        </p:sp>
        <p:sp>
          <p:nvSpPr>
            <p:cNvPr id="7" name="Equal 7">
              <a:extLst>
                <a:ext uri="{FF2B5EF4-FFF2-40B4-BE49-F238E27FC236}">
                  <a16:creationId xmlns:a16="http://schemas.microsoft.com/office/drawing/2014/main" id="{7E91D387-61A3-48B0-9CF3-2CAA45EBADA2}"/>
                </a:ext>
              </a:extLst>
            </p:cNvPr>
            <p:cNvSpPr/>
            <p:nvPr/>
          </p:nvSpPr>
          <p:spPr>
            <a:xfrm>
              <a:off x="4830984" y="4093704"/>
              <a:ext cx="369914" cy="367429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8" name="Minus 12">
              <a:extLst>
                <a:ext uri="{FF2B5EF4-FFF2-40B4-BE49-F238E27FC236}">
                  <a16:creationId xmlns:a16="http://schemas.microsoft.com/office/drawing/2014/main" id="{1E6F372E-860F-4A2F-9AF1-FF349A50BAA2}"/>
                </a:ext>
              </a:extLst>
            </p:cNvPr>
            <p:cNvSpPr/>
            <p:nvPr/>
          </p:nvSpPr>
          <p:spPr>
            <a:xfrm>
              <a:off x="5089266" y="3844690"/>
              <a:ext cx="369914" cy="345340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9" name="Rectangle 16">
              <a:extLst>
                <a:ext uri="{FF2B5EF4-FFF2-40B4-BE49-F238E27FC236}">
                  <a16:creationId xmlns:a16="http://schemas.microsoft.com/office/drawing/2014/main" id="{65631C1E-2CBE-425E-83C5-9D1388396783}"/>
                </a:ext>
              </a:extLst>
            </p:cNvPr>
            <p:cNvSpPr/>
            <p:nvPr/>
          </p:nvSpPr>
          <p:spPr>
            <a:xfrm>
              <a:off x="730033" y="3551608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AC2B978B-EAAE-4B2A-B6F5-D234107EA393}"/>
                </a:ext>
              </a:extLst>
            </p:cNvPr>
            <p:cNvSpPr txBox="1"/>
            <p:nvPr/>
          </p:nvSpPr>
          <p:spPr>
            <a:xfrm>
              <a:off x="1042367" y="3551608"/>
              <a:ext cx="369914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IF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CC0537-2C97-475E-913A-7CEE6962CB2F}"/>
                </a:ext>
              </a:extLst>
            </p:cNvPr>
            <p:cNvSpPr txBox="1"/>
            <p:nvPr/>
          </p:nvSpPr>
          <p:spPr>
            <a:xfrm>
              <a:off x="916479" y="3856178"/>
              <a:ext cx="62169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THEN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3CBFB3E4-9258-4EA7-839E-338A20A40C15}"/>
                </a:ext>
              </a:extLst>
            </p:cNvPr>
            <p:cNvSpPr txBox="1"/>
            <p:nvPr/>
          </p:nvSpPr>
          <p:spPr>
            <a:xfrm>
              <a:off x="916479" y="4168585"/>
              <a:ext cx="62169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ELSE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16EAF038-A854-40A5-9D18-6929AE2018B2}"/>
                </a:ext>
              </a:extLst>
            </p:cNvPr>
            <p:cNvSpPr txBox="1"/>
            <p:nvPr/>
          </p:nvSpPr>
          <p:spPr>
            <a:xfrm>
              <a:off x="1538169" y="3544225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eSett Consumption Imbalance Purchase Quantity &gt; eSett Consumption Imbalance Sales Quantity </a:t>
              </a:r>
            </a:p>
          </p:txBody>
        </p:sp>
      </p:grpSp>
      <p:grpSp>
        <p:nvGrpSpPr>
          <p:cNvPr id="14" name="Ryhmä 82">
            <a:extLst>
              <a:ext uri="{FF2B5EF4-FFF2-40B4-BE49-F238E27FC236}">
                <a16:creationId xmlns:a16="http://schemas.microsoft.com/office/drawing/2014/main" id="{E0169713-12EB-48B4-9049-902065733E7D}"/>
              </a:ext>
            </a:extLst>
          </p:cNvPr>
          <p:cNvGrpSpPr/>
          <p:nvPr/>
        </p:nvGrpSpPr>
        <p:grpSpPr>
          <a:xfrm>
            <a:off x="1354701" y="4723957"/>
            <a:ext cx="8036127" cy="942658"/>
            <a:chOff x="730033" y="3544225"/>
            <a:chExt cx="8036127" cy="942658"/>
          </a:xfrm>
        </p:grpSpPr>
        <p:sp>
          <p:nvSpPr>
            <p:cNvPr id="15" name="TextBox 13">
              <a:extLst>
                <a:ext uri="{FF2B5EF4-FFF2-40B4-BE49-F238E27FC236}">
                  <a16:creationId xmlns:a16="http://schemas.microsoft.com/office/drawing/2014/main" id="{595E70E1-D810-42CA-AF5A-CD328191222B}"/>
                </a:ext>
              </a:extLst>
            </p:cNvPr>
            <p:cNvSpPr txBox="1"/>
            <p:nvPr/>
          </p:nvSpPr>
          <p:spPr>
            <a:xfrm>
              <a:off x="1553010" y="4132417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Production Imbalance Sales Quantity           eSett Production Imbalance Purchase Quantity </a:t>
              </a: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AD5A7754-5CF6-4DEB-8D9E-5C363BA634B8}"/>
                </a:ext>
              </a:extLst>
            </p:cNvPr>
            <p:cNvSpPr txBox="1"/>
            <p:nvPr/>
          </p:nvSpPr>
          <p:spPr>
            <a:xfrm>
              <a:off x="1538169" y="3863561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eSett Production Imbalance Purchase Quantity           eSett Production Imbalance Sales Quantity </a:t>
              </a:r>
            </a:p>
          </p:txBody>
        </p:sp>
        <p:sp>
          <p:nvSpPr>
            <p:cNvPr id="17" name="Equal 7">
              <a:extLst>
                <a:ext uri="{FF2B5EF4-FFF2-40B4-BE49-F238E27FC236}">
                  <a16:creationId xmlns:a16="http://schemas.microsoft.com/office/drawing/2014/main" id="{0F861628-3685-47D4-86A1-988CADC55853}"/>
                </a:ext>
              </a:extLst>
            </p:cNvPr>
            <p:cNvSpPr/>
            <p:nvPr/>
          </p:nvSpPr>
          <p:spPr>
            <a:xfrm>
              <a:off x="4607770" y="4083131"/>
              <a:ext cx="369914" cy="367429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000000"/>
                </a:solidFill>
              </a:endParaRPr>
            </a:p>
          </p:txBody>
        </p:sp>
        <p:sp>
          <p:nvSpPr>
            <p:cNvPr id="18" name="Minus 12">
              <a:extLst>
                <a:ext uri="{FF2B5EF4-FFF2-40B4-BE49-F238E27FC236}">
                  <a16:creationId xmlns:a16="http://schemas.microsoft.com/office/drawing/2014/main" id="{F437B13D-938C-4EB5-9BB9-18E5F6B6C5A8}"/>
                </a:ext>
              </a:extLst>
            </p:cNvPr>
            <p:cNvSpPr/>
            <p:nvPr/>
          </p:nvSpPr>
          <p:spPr>
            <a:xfrm>
              <a:off x="4894462" y="3842884"/>
              <a:ext cx="369914" cy="345340"/>
            </a:xfrm>
            <a:prstGeom prst="mathDivid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19" name="Rectangle 16">
              <a:extLst>
                <a:ext uri="{FF2B5EF4-FFF2-40B4-BE49-F238E27FC236}">
                  <a16:creationId xmlns:a16="http://schemas.microsoft.com/office/drawing/2014/main" id="{76D7CF08-25AC-4C59-BF6A-CACFF0D1DE3B}"/>
                </a:ext>
              </a:extLst>
            </p:cNvPr>
            <p:cNvSpPr/>
            <p:nvPr/>
          </p:nvSpPr>
          <p:spPr>
            <a:xfrm>
              <a:off x="730033" y="3551608"/>
              <a:ext cx="8021286" cy="9352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43756"/>
              <a:endParaRPr lang="en-US" sz="1199">
                <a:solidFill>
                  <a:srgbClr val="FFFFFF"/>
                </a:solidFill>
              </a:endParaRPr>
            </a:p>
          </p:txBody>
        </p:sp>
        <p:sp>
          <p:nvSpPr>
            <p:cNvPr id="20" name="TextBox 10">
              <a:extLst>
                <a:ext uri="{FF2B5EF4-FFF2-40B4-BE49-F238E27FC236}">
                  <a16:creationId xmlns:a16="http://schemas.microsoft.com/office/drawing/2014/main" id="{404B3E04-7A01-4131-B529-2C8FF67A6D54}"/>
                </a:ext>
              </a:extLst>
            </p:cNvPr>
            <p:cNvSpPr txBox="1"/>
            <p:nvPr/>
          </p:nvSpPr>
          <p:spPr>
            <a:xfrm>
              <a:off x="1042367" y="3551608"/>
              <a:ext cx="369914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IF</a:t>
              </a:r>
            </a:p>
          </p:txBody>
        </p:sp>
        <p:sp>
          <p:nvSpPr>
            <p:cNvPr id="21" name="TextBox 10">
              <a:extLst>
                <a:ext uri="{FF2B5EF4-FFF2-40B4-BE49-F238E27FC236}">
                  <a16:creationId xmlns:a16="http://schemas.microsoft.com/office/drawing/2014/main" id="{D9A0FD17-BF4A-4926-9010-935741AE32F2}"/>
                </a:ext>
              </a:extLst>
            </p:cNvPr>
            <p:cNvSpPr txBox="1"/>
            <p:nvPr/>
          </p:nvSpPr>
          <p:spPr>
            <a:xfrm>
              <a:off x="916479" y="3856178"/>
              <a:ext cx="62169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THEN</a:t>
              </a:r>
            </a:p>
          </p:txBody>
        </p:sp>
        <p:sp>
          <p:nvSpPr>
            <p:cNvPr id="22" name="TextBox 10">
              <a:extLst>
                <a:ext uri="{FF2B5EF4-FFF2-40B4-BE49-F238E27FC236}">
                  <a16:creationId xmlns:a16="http://schemas.microsoft.com/office/drawing/2014/main" id="{B1D62474-A4C6-4FB6-BD29-0443CF95CC31}"/>
                </a:ext>
              </a:extLst>
            </p:cNvPr>
            <p:cNvSpPr txBox="1"/>
            <p:nvPr/>
          </p:nvSpPr>
          <p:spPr>
            <a:xfrm>
              <a:off x="916479" y="4168585"/>
              <a:ext cx="62169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>
                  <a:solidFill>
                    <a:srgbClr val="543D7F"/>
                  </a:solidFill>
                  <a:cs typeface="Arial" pitchFamily="34" charset="0"/>
                </a:rPr>
                <a:t>ELSE</a:t>
              </a:r>
            </a:p>
          </p:txBody>
        </p:sp>
        <p:sp>
          <p:nvSpPr>
            <p:cNvPr id="23" name="TextBox 13">
              <a:extLst>
                <a:ext uri="{FF2B5EF4-FFF2-40B4-BE49-F238E27FC236}">
                  <a16:creationId xmlns:a16="http://schemas.microsoft.com/office/drawing/2014/main" id="{D3DF77D8-B406-4568-BBF5-FBA133A09DC1}"/>
                </a:ext>
              </a:extLst>
            </p:cNvPr>
            <p:cNvSpPr txBox="1"/>
            <p:nvPr/>
          </p:nvSpPr>
          <p:spPr>
            <a:xfrm>
              <a:off x="1538169" y="3544225"/>
              <a:ext cx="7213150" cy="26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43756"/>
              <a:r>
                <a:rPr lang="en-US" sz="1147" b="1" dirty="0">
                  <a:solidFill>
                    <a:srgbClr val="543D7F"/>
                  </a:solidFill>
                  <a:cs typeface="Arial" pitchFamily="34" charset="0"/>
                </a:rPr>
                <a:t>eSett Production Imbalance Purchase Quantity &gt; eSett Production Imbalance Sales Quantity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2256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SETT VÄRIT FINAL">
      <a:dk1>
        <a:srgbClr val="201F1F"/>
      </a:dk1>
      <a:lt1>
        <a:srgbClr val="FFFFFF"/>
      </a:lt1>
      <a:dk2>
        <a:srgbClr val="516BB3"/>
      </a:dk2>
      <a:lt2>
        <a:srgbClr val="E7E6E6"/>
      </a:lt2>
      <a:accent1>
        <a:srgbClr val="7058A6"/>
      </a:accent1>
      <a:accent2>
        <a:srgbClr val="63AEDA"/>
      </a:accent2>
      <a:accent3>
        <a:srgbClr val="08539B"/>
      </a:accent3>
      <a:accent4>
        <a:srgbClr val="99C137"/>
      </a:accent4>
      <a:accent5>
        <a:srgbClr val="2099D1"/>
      </a:accent5>
      <a:accent6>
        <a:srgbClr val="ED6987"/>
      </a:accent6>
      <a:hlink>
        <a:srgbClr val="954F71"/>
      </a:hlink>
      <a:folHlink>
        <a:srgbClr val="7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ETT_PPT-pohja_FINAL" id="{ECE071FF-01FB-114C-9A0C-BE4CEFE0F329}" vid="{7530B17D-D18D-1B44-87BB-87EC00DB46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CF1E11C66C4B4FAD8AD217C67A3243" ma:contentTypeVersion="4" ma:contentTypeDescription="Create a new document." ma:contentTypeScope="" ma:versionID="85e2808f55efb755e7c62afd9de58e1d">
  <xsd:schema xmlns:xsd="http://www.w3.org/2001/XMLSchema" xmlns:xs="http://www.w3.org/2001/XMLSchema" xmlns:p="http://schemas.microsoft.com/office/2006/metadata/properties" xmlns:ns2="fd7d6a48-8c59-4781-8f00-a0ab2f10f8e8" xmlns:ns3="781d021f-0ed9-4124-8cae-01cc90a1e492" targetNamespace="http://schemas.microsoft.com/office/2006/metadata/properties" ma:root="true" ma:fieldsID="f52b2ff767454ac7c69f2c36d1ddb09a" ns2:_="" ns3:_="">
    <xsd:import namespace="fd7d6a48-8c59-4781-8f00-a0ab2f10f8e8"/>
    <xsd:import namespace="781d021f-0ed9-4124-8cae-01cc90a1e49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d6a48-8c59-4781-8f00-a0ab2f10f8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d021f-0ed9-4124-8cae-01cc90a1e49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91CFF8-5510-4D97-B317-D70D5AAA4D1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F6FF16-6D5C-4811-8F72-72CBE564A388}"/>
</file>

<file path=customXml/itemProps3.xml><?xml version="1.0" encoding="utf-8"?>
<ds:datastoreItem xmlns:ds="http://schemas.openxmlformats.org/officeDocument/2006/customXml" ds:itemID="{230A1901-56F7-4285-911E-4D8B79D1554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eSett_PPT_template_2019</Template>
  <TotalTime>768</TotalTime>
  <Words>908</Words>
  <Application>Microsoft Macintosh PowerPoint</Application>
  <PresentationFormat>Widescreen</PresentationFormat>
  <Paragraphs>221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Wingdings</vt:lpstr>
      <vt:lpstr>Office Theme</vt:lpstr>
      <vt:lpstr>One-balance model and KPIs</vt:lpstr>
      <vt:lpstr>Imbalance settlement framework development</vt:lpstr>
      <vt:lpstr>Current imbalance settlement model</vt:lpstr>
      <vt:lpstr>Future imbalance settlement model</vt:lpstr>
      <vt:lpstr>Timetable for imbalance settlement development</vt:lpstr>
      <vt:lpstr>KPIs in one balance model</vt:lpstr>
      <vt:lpstr>Imbalance Result</vt:lpstr>
      <vt:lpstr>Imbalance Result</vt:lpstr>
      <vt:lpstr>Imbalance Factor</vt:lpstr>
      <vt:lpstr>Imbalance Factor</vt:lpstr>
      <vt:lpstr>Relative Imbalance</vt:lpstr>
      <vt:lpstr>Relative Imbalance</vt:lpstr>
      <vt:lpstr>Production Plan KPI</vt:lpstr>
      <vt:lpstr>Advanced Settlement Report (Week/Month) changes</vt:lpstr>
      <vt:lpstr>BRP Imbalance KPI Report  (Own Data/Country) changes</vt:lpstr>
      <vt:lpstr>BRP Imbalance KPI Report new formula</vt:lpstr>
      <vt:lpstr>BRP Imbalance KPI Report threshold values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Ville Kärnä</dc:creator>
  <cp:lastModifiedBy>Jonni Laine</cp:lastModifiedBy>
  <cp:revision>10</cp:revision>
  <dcterms:created xsi:type="dcterms:W3CDTF">2019-09-04T07:12:17Z</dcterms:created>
  <dcterms:modified xsi:type="dcterms:W3CDTF">2019-10-23T09:04:01Z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0x01010085CF1E11C66C4B4FAD8AD217C67A3243</vt:lpwstr>
  </property>
</Properties>
</file>