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sldIdLst>
    <p:sldId id="287" r:id="rId5"/>
    <p:sldId id="338" r:id="rId6"/>
    <p:sldId id="291" r:id="rId7"/>
    <p:sldId id="293" r:id="rId8"/>
    <p:sldId id="336" r:id="rId9"/>
    <p:sldId id="441" r:id="rId10"/>
    <p:sldId id="442" r:id="rId11"/>
    <p:sldId id="294" r:id="rId12"/>
    <p:sldId id="446" r:id="rId13"/>
    <p:sldId id="444" r:id="rId14"/>
    <p:sldId id="292" r:id="rId15"/>
    <p:sldId id="337" r:id="rId16"/>
    <p:sldId id="443" r:id="rId17"/>
    <p:sldId id="295" r:id="rId18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jo Kanerva" initials="MK" lastIdx="9" clrIdx="0">
    <p:extLst>
      <p:ext uri="{19B8F6BF-5375-455C-9EA6-DF929625EA0E}">
        <p15:presenceInfo xmlns:p15="http://schemas.microsoft.com/office/powerpoint/2012/main" userId="S::marjo.kanerva@cocomms.com::9c3b6cbd-04ef-49e4-a5e6-f36e8350620a" providerId="AD"/>
      </p:ext>
    </p:extLst>
  </p:cmAuthor>
  <p:cmAuthor id="2" name="Kaisa Rajala" initials="KR" lastIdx="15" clrIdx="1">
    <p:extLst>
      <p:ext uri="{19B8F6BF-5375-455C-9EA6-DF929625EA0E}">
        <p15:presenceInfo xmlns:p15="http://schemas.microsoft.com/office/powerpoint/2012/main" userId="S::kaisa.rajala@cocomms.com::9b5d17fd-e020-43bc-a8b2-e707ac1cc0b5" providerId="AD"/>
      </p:ext>
    </p:extLst>
  </p:cmAuthor>
  <p:cmAuthor id="3" name="Diana Welander" initials="DW" lastIdx="1" clrIdx="2">
    <p:extLst>
      <p:ext uri="{19B8F6BF-5375-455C-9EA6-DF929625EA0E}">
        <p15:presenceInfo xmlns:p15="http://schemas.microsoft.com/office/powerpoint/2012/main" userId="S::diana.welander@esett.com::e67e2883-1b0a-4142-82f4-e82b6828ee6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6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7" autoAdjust="0"/>
    <p:restoredTop sz="94705"/>
  </p:normalViewPr>
  <p:slideViewPr>
    <p:cSldViewPr snapToObjects="1" showGuides="1">
      <p:cViewPr varScale="1">
        <p:scale>
          <a:sx n="61" d="100"/>
          <a:sy n="61" d="100"/>
        </p:scale>
        <p:origin x="58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19-10-04T11:19:32.370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204B91-D40B-D344-A2DE-5062ED12EF95}" type="datetimeFigureOut">
              <a:rPr lang="fi-FI" smtClean="0"/>
              <a:t>23.10.2019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B5C9A-8F37-5D4A-AC57-B5FAF5823E3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2591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Selecting Service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B5C9A-8F37-5D4A-AC57-B5FAF5823E32}" type="slidenum">
              <a:rPr lang="fi-FI" smtClean="0"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93160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1FA515C-CD54-B541-8AD1-BA99E40FA8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itle Placeholder 1">
            <a:extLst>
              <a:ext uri="{FF2B5EF4-FFF2-40B4-BE49-F238E27FC236}">
                <a16:creationId xmlns:a16="http://schemas.microsoft.com/office/drawing/2014/main" id="{FDB69791-DFC7-6749-A863-CFF1D47498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3625" y="2808244"/>
            <a:ext cx="5230049" cy="917513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b" anchorCtr="0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heading</a:t>
            </a:r>
            <a:endParaRPr lang="fi-FI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9CC3BC9F-9710-4D43-AD2F-115905AA92F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625" y="3725757"/>
            <a:ext cx="5230049" cy="369332"/>
          </a:xfrm>
          <a:noFill/>
        </p:spPr>
        <p:txBody>
          <a:bodyPr wrap="square" lIns="180000" rIns="18000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subheading</a:t>
            </a:r>
            <a:endParaRPr lang="fi-FI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D2F600E-8CB9-4D48-B577-BF99F070B1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179" y="441158"/>
            <a:ext cx="1685845" cy="44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525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880693-B331-4945-BAD5-7A85AF416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75951" y="0"/>
            <a:ext cx="5016047" cy="6857999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B6ECA7-97D0-3D4B-9C85-E30AB8167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6" y="699816"/>
            <a:ext cx="5448392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E8BDF-EF43-7346-AA32-46975F7431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168526"/>
            <a:ext cx="5016046" cy="39690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26359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slide 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6ECA7-97D0-3D4B-9C85-E30AB8167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E8BDF-EF43-7346-AA32-46975F7431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168526"/>
            <a:ext cx="5016046" cy="29005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880693-B331-4945-BAD5-7A85AF416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22065" y="2168526"/>
            <a:ext cx="5074610" cy="29212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0B68768-DE01-2A48-8F72-431A429543D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753625" y="2593489"/>
            <a:ext cx="5016046" cy="35394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185FCE6-29DE-BD4E-9DA9-5DA5BE935F6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422065" y="2593488"/>
            <a:ext cx="5074610" cy="35646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530378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3B33F3-300E-1A47-BD61-2E453B3DCE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14C9F0-3B70-0B4C-921F-EE5152383F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1490" y="2999487"/>
            <a:ext cx="3229021" cy="8590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516189-53BB-F245-AA2A-9C84F3E009BB}"/>
              </a:ext>
            </a:extLst>
          </p:cNvPr>
          <p:cNvSpPr txBox="1"/>
          <p:nvPr userDrawn="1"/>
        </p:nvSpPr>
        <p:spPr>
          <a:xfrm>
            <a:off x="4106334" y="4275667"/>
            <a:ext cx="3979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1400" dirty="0">
                <a:solidFill>
                  <a:schemeClr val="bg1"/>
                </a:solidFill>
              </a:rPr>
              <a:t>WE SETTLE, TOGETHER!</a:t>
            </a:r>
          </a:p>
        </p:txBody>
      </p:sp>
    </p:spTree>
    <p:extLst>
      <p:ext uri="{BB962C8B-B14F-4D97-AF65-F5344CB8AC3E}">
        <p14:creationId xmlns:p14="http://schemas.microsoft.com/office/powerpoint/2010/main" val="633177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2AB0580-6E11-5F46-85BE-9DD7001A43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itle Placeholder 1">
            <a:extLst>
              <a:ext uri="{FF2B5EF4-FFF2-40B4-BE49-F238E27FC236}">
                <a16:creationId xmlns:a16="http://schemas.microsoft.com/office/drawing/2014/main" id="{FDB69791-DFC7-6749-A863-CFF1D47498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3625" y="2808244"/>
            <a:ext cx="5230049" cy="917513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b" anchorCtr="0">
            <a:spAutoFit/>
          </a:bodyPr>
          <a:lstStyle>
            <a:lvl1pPr algn="l">
              <a:defRPr sz="40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Add heading</a:t>
            </a:r>
            <a:endParaRPr lang="fi-FI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9CC3BC9F-9710-4D43-AD2F-115905AA92F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625" y="3725757"/>
            <a:ext cx="5230049" cy="369332"/>
          </a:xfrm>
          <a:noFill/>
        </p:spPr>
        <p:txBody>
          <a:bodyPr wrap="square" lIns="180000" rIns="18000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subheading</a:t>
            </a:r>
            <a:endParaRPr lang="fi-FI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D2F600E-8CB9-4D48-B577-BF99F070B1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179" y="441158"/>
            <a:ext cx="1685845" cy="44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679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B82AC1-5ABE-8B45-8DAD-C0CBB92242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43CE8FA-C7C4-1E4C-B5A2-36B033FDF1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3625" y="2808244"/>
            <a:ext cx="5230049" cy="917513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b" anchorCtr="0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heading</a:t>
            </a:r>
            <a:endParaRPr lang="fi-FI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0F23DEBC-764C-BE42-87B5-FB0B0797D2D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625" y="3725757"/>
            <a:ext cx="5230049" cy="369332"/>
          </a:xfrm>
          <a:noFill/>
        </p:spPr>
        <p:txBody>
          <a:bodyPr wrap="square" lIns="180000" rIns="18000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subheading</a:t>
            </a:r>
            <a:endParaRPr lang="fi-FI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F986F0E-F217-E54C-8F71-19393AADBE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179" y="441158"/>
            <a:ext cx="1685845" cy="44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782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088305-55A4-F440-8768-73135FC0DD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A11CA3B-49E3-144F-A42F-074C05C8640C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9" name="Title Placeholder 1">
            <a:extLst>
              <a:ext uri="{FF2B5EF4-FFF2-40B4-BE49-F238E27FC236}">
                <a16:creationId xmlns:a16="http://schemas.microsoft.com/office/drawing/2014/main" id="{324049CD-EE0E-8444-A209-B3AD3BBD0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3025643"/>
            <a:ext cx="5906255" cy="806714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ctr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D06D9C3-73E3-7744-881D-894CF8497BB3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23 October 2019</a:t>
            </a:fld>
            <a:endParaRPr lang="en-GB" sz="9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85E36B-7B21-204C-84E1-AF3FE4FBAD31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7AD9060-FCC4-5645-BEF3-313267821C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37171" y="211986"/>
            <a:ext cx="883354" cy="23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000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A71AB7-F817-584E-A4FB-6C558ADCB0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5B936BB-7AED-BB4A-A6B9-BED7571356EC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9" name="Title Placeholder 1">
            <a:extLst>
              <a:ext uri="{FF2B5EF4-FFF2-40B4-BE49-F238E27FC236}">
                <a16:creationId xmlns:a16="http://schemas.microsoft.com/office/drawing/2014/main" id="{324049CD-EE0E-8444-A209-B3AD3BBD0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3025643"/>
            <a:ext cx="5906255" cy="806714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ctr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85E36B-7B21-204C-84E1-AF3FE4FBAD31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7AD9060-FCC4-5645-BEF3-313267821C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37171" y="211986"/>
            <a:ext cx="883354" cy="2350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709A9AA-DBF2-E642-A230-5C6D779113F4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23 October 2019</a:t>
            </a:fld>
            <a:endParaRPr lang="en-GB" sz="9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556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B82AC1-5ABE-8B45-8DAD-C0CBB92242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6849067-6132-1B4B-8211-67C81C7B4B86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D7DC982-F9D9-8844-9F26-CA40473C69BC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90B4196-34B9-064E-82AE-E810168A53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37171" y="211986"/>
            <a:ext cx="883354" cy="235001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96410144-ADD5-2747-AD2A-BEA1123C8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3025643"/>
            <a:ext cx="5906255" cy="806714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ctr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5F93DA-078F-2C41-908E-E24B709732F0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23 October 2019</a:t>
            </a:fld>
            <a:endParaRPr lang="en-GB" sz="9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756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F1AB8D-98D4-8D49-B170-EEE2027C08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1BABD7E-E58A-124F-9AA7-977D1994345C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3C0AAA-7DF9-DA48-BD59-D6120DCC6A7C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935108D-2B86-0842-8131-EB0FFB0C94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37171" y="211986"/>
            <a:ext cx="883354" cy="235001"/>
          </a:xfrm>
          <a:prstGeom prst="rect">
            <a:avLst/>
          </a:prstGeom>
        </p:spPr>
      </p:pic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8882E88B-9C98-5345-8414-F5BD4CCAC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3025643"/>
            <a:ext cx="5906255" cy="806714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ctr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FEE6DB-A3EB-8F42-A3B2-DDB8CA05C598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23 October 2019</a:t>
            </a:fld>
            <a:endParaRPr lang="en-GB" sz="9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481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n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EA31E-78B5-AA4B-8C28-D498AAC6F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A6F701-AF68-3047-A1FF-A02578942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625" y="2168525"/>
            <a:ext cx="10743050" cy="3997325"/>
          </a:xfrm>
          <a:prstGeom prst="rect">
            <a:avLst/>
          </a:prstGeom>
        </p:spPr>
        <p:txBody>
          <a:bodyPr/>
          <a:lstStyle>
            <a:lvl2pPr marL="400050" indent="-136525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/>
            </a:lvl2pPr>
            <a:lvl3pPr marL="534988" indent="-128588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/>
            </a:lvl3pPr>
            <a:lvl4pPr marL="671513" indent="-136525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/>
            </a:lvl4pPr>
            <a:lvl5pPr marL="760413" indent="-88900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882996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6ECA7-97D0-3D4B-9C85-E30AB8167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E8BDF-EF43-7346-AA32-46975F7431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168526"/>
            <a:ext cx="5016046" cy="39690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880693-B331-4945-BAD5-7A85AF416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22065" y="2168525"/>
            <a:ext cx="5074610" cy="39973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644322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7DF2D4F-B35A-104D-B637-07A45B067BE5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A3140F-9E08-0343-B93A-86E0400FB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699816"/>
            <a:ext cx="107264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E6DA3-5706-814D-BBF6-BD45C3494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3625" y="2168131"/>
            <a:ext cx="10726433" cy="3990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EA74CD-F8EE-DD4A-AED1-AAC403C20842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81D733A-97DE-2B4D-914A-0D42DBF3986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937171" y="211986"/>
            <a:ext cx="883354" cy="2350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B9F23BE-24DE-674E-BD23-7A594435CDBB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23 October 2019</a:t>
            </a:fld>
            <a:endParaRPr lang="en-GB" sz="9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073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65" r:id="rId3"/>
    <p:sldLayoutId id="2147483660" r:id="rId4"/>
    <p:sldLayoutId id="2147483662" r:id="rId5"/>
    <p:sldLayoutId id="2147483659" r:id="rId6"/>
    <p:sldLayoutId id="2147483658" r:id="rId7"/>
    <p:sldLayoutId id="2147483650" r:id="rId8"/>
    <p:sldLayoutId id="2147483652" r:id="rId9"/>
    <p:sldLayoutId id="2147483663" r:id="rId10"/>
    <p:sldLayoutId id="2147483661" r:id="rId11"/>
    <p:sldLayoutId id="2147483657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00050" indent="-128588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tabLst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34988" indent="-128588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671513" indent="-136525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tabLst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760413" indent="-889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tabLst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744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0A4B9-FA29-BB41-B80D-CED1AE645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2804044"/>
            <a:ext cx="5906255" cy="1249912"/>
          </a:xfrm>
        </p:spPr>
        <p:txBody>
          <a:bodyPr/>
          <a:lstStyle/>
          <a:p>
            <a:r>
              <a:rPr lang="en-GB" dirty="0"/>
              <a:t>eSett News</a:t>
            </a:r>
            <a:br>
              <a:rPr lang="en-GB" dirty="0"/>
            </a:br>
            <a:r>
              <a:rPr lang="en-GB" dirty="0"/>
              <a:t>Customer Committee #2/2019</a:t>
            </a:r>
          </a:p>
        </p:txBody>
      </p:sp>
    </p:spTree>
    <p:extLst>
      <p:ext uri="{BB962C8B-B14F-4D97-AF65-F5344CB8AC3E}">
        <p14:creationId xmlns:p14="http://schemas.microsoft.com/office/powerpoint/2010/main" val="63435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>
            <a:extLst>
              <a:ext uri="{FF2B5EF4-FFF2-40B4-BE49-F238E27FC236}">
                <a16:creationId xmlns:a16="http://schemas.microsoft.com/office/drawing/2014/main" id="{E1275DE7-3724-464E-99D2-1BD3FB961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1319" y="-22712"/>
            <a:ext cx="6309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611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0C847-94BF-494D-9B7C-68DA747FD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Customer Satisfaction Survey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1AE41C-33B0-6347-9E5A-359BE5B892E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Will be added after the Survey ends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BA5F54-9ECF-0546-8AC1-0D422CA9660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241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0C847-94BF-494D-9B7C-68DA747FD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Customer Satisfaction Survey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1AE41C-33B0-6347-9E5A-359BE5B892E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Will be added after the Survey ends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BA5F54-9ECF-0546-8AC1-0D422CA9660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6654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0C847-94BF-494D-9B7C-68DA747FD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Customer Satisfaction Survey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1AE41C-33B0-6347-9E5A-359BE5B892E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Will be added after the Survey ends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BA5F54-9ECF-0546-8AC1-0D422CA9660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6732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9086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C77BC2C0-5A82-4FE6-8A8A-A65EBBECB041}"/>
              </a:ext>
            </a:extLst>
          </p:cNvPr>
          <p:cNvSpPr txBox="1">
            <a:spLocks/>
          </p:cNvSpPr>
          <p:nvPr/>
        </p:nvSpPr>
        <p:spPr>
          <a:xfrm>
            <a:off x="753625" y="737641"/>
            <a:ext cx="7692543" cy="1249912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Wide responsibilities – Excellent results  </a:t>
            </a:r>
            <a:b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</a:br>
            <a:endParaRPr kumimoji="0" lang="fi-FI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j-ea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9D28DA-BE01-4DF9-8EE7-DC0D2DDA12E0}"/>
              </a:ext>
            </a:extLst>
          </p:cNvPr>
          <p:cNvSpPr txBox="1"/>
          <p:nvPr/>
        </p:nvSpPr>
        <p:spPr>
          <a:xfrm>
            <a:off x="2157046" y="1765954"/>
            <a:ext cx="58835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FFFFFF"/>
                </a:solidFill>
                <a:latin typeface="Arial" panose="020B0604020202020204"/>
              </a:rPr>
              <a:t>Settled amount 2018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DE6E87"/>
                </a:solidFill>
                <a:latin typeface="Arial" panose="020B0604020202020204"/>
              </a:rPr>
              <a:t>1 370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DE6E8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MEUR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lvl="0">
              <a:defRPr/>
            </a:pPr>
            <a:r>
              <a:rPr lang="en-US" dirty="0">
                <a:solidFill>
                  <a:srgbClr val="FFFFFF"/>
                </a:solidFill>
              </a:rPr>
              <a:t>Settled Imbalance Power:</a:t>
            </a:r>
          </a:p>
          <a:p>
            <a:pPr lvl="0">
              <a:defRPr/>
            </a:pPr>
            <a:r>
              <a:rPr lang="en-US" b="1" dirty="0">
                <a:solidFill>
                  <a:srgbClr val="DE6E87"/>
                </a:solidFill>
              </a:rPr>
              <a:t>28,36 </a:t>
            </a:r>
            <a:r>
              <a:rPr lang="en-US" b="1" dirty="0" err="1">
                <a:solidFill>
                  <a:srgbClr val="DE6E87"/>
                </a:solidFill>
              </a:rPr>
              <a:t>TWh</a:t>
            </a:r>
            <a:endParaRPr lang="en-US" b="1" dirty="0">
              <a:solidFill>
                <a:srgbClr val="DE6E87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5AB685-2F86-4881-B50E-32C5B6F2F207}"/>
              </a:ext>
            </a:extLst>
          </p:cNvPr>
          <p:cNvSpPr txBox="1"/>
          <p:nvPr/>
        </p:nvSpPr>
        <p:spPr>
          <a:xfrm>
            <a:off x="2157046" y="4081993"/>
            <a:ext cx="393895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Settlement system availability: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E6E8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99,647 %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Online Service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E6E8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99,971 %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Messaging Service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DE6E87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36 million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market messages / year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Graphic 5" descr="Download">
            <a:extLst>
              <a:ext uri="{FF2B5EF4-FFF2-40B4-BE49-F238E27FC236}">
                <a16:creationId xmlns:a16="http://schemas.microsoft.com/office/drawing/2014/main" id="{2D0E020F-E3BD-449D-89C0-3F745E5A4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10509" y="5293883"/>
            <a:ext cx="672222" cy="672222"/>
          </a:xfrm>
          <a:prstGeom prst="rect">
            <a:avLst/>
          </a:prstGeom>
        </p:spPr>
      </p:pic>
      <p:pic>
        <p:nvPicPr>
          <p:cNvPr id="7" name="Graphic 6" descr="Euro">
            <a:extLst>
              <a:ext uri="{FF2B5EF4-FFF2-40B4-BE49-F238E27FC236}">
                <a16:creationId xmlns:a16="http://schemas.microsoft.com/office/drawing/2014/main" id="{6998185B-7F9E-4A53-8149-159083E76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39552" y="1805836"/>
            <a:ext cx="643179" cy="643179"/>
          </a:xfrm>
          <a:prstGeom prst="rect">
            <a:avLst/>
          </a:prstGeom>
        </p:spPr>
      </p:pic>
      <p:pic>
        <p:nvPicPr>
          <p:cNvPr id="9" name="Graphic 8" descr="Cloud Computing">
            <a:extLst>
              <a:ext uri="{FF2B5EF4-FFF2-40B4-BE49-F238E27FC236}">
                <a16:creationId xmlns:a16="http://schemas.microsoft.com/office/drawing/2014/main" id="{50762B60-5861-4D74-820E-02D76C95EA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61233" y="4438218"/>
            <a:ext cx="672222" cy="672222"/>
          </a:xfrm>
          <a:prstGeom prst="rect">
            <a:avLst/>
          </a:prstGeom>
        </p:spPr>
      </p:pic>
      <p:pic>
        <p:nvPicPr>
          <p:cNvPr id="10" name="Graphic 9" descr="Lightning bolt">
            <a:extLst>
              <a:ext uri="{FF2B5EF4-FFF2-40B4-BE49-F238E27FC236}">
                <a16:creationId xmlns:a16="http://schemas.microsoft.com/office/drawing/2014/main" id="{BA56904B-403E-42ED-BA9A-7E175FB10ED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340851" y="2600221"/>
            <a:ext cx="611539" cy="611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588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307C8-D3E8-4344-AADF-5F615FC47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eSett Customer Service</a:t>
            </a:r>
          </a:p>
        </p:txBody>
      </p:sp>
      <p:pic>
        <p:nvPicPr>
          <p:cNvPr id="4" name="Sisällön paikkamerkki 3">
            <a:extLst>
              <a:ext uri="{FF2B5EF4-FFF2-40B4-BE49-F238E27FC236}">
                <a16:creationId xmlns:a16="http://schemas.microsoft.com/office/drawing/2014/main" id="{033F9694-7B92-45B6-948D-F316905643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9376" y="2025379"/>
            <a:ext cx="6970298" cy="3997325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40D23A3-0173-4262-9662-9B3FFFC1EA4A}"/>
              </a:ext>
            </a:extLst>
          </p:cNvPr>
          <p:cNvSpPr txBox="1">
            <a:spLocks/>
          </p:cNvSpPr>
          <p:nvPr/>
        </p:nvSpPr>
        <p:spPr>
          <a:xfrm>
            <a:off x="8137511" y="1700808"/>
            <a:ext cx="2654710" cy="385434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0050" indent="-136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34988" indent="-1285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71513" indent="-136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760413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200" dirty="0" err="1"/>
              <a:t>Imbalance</a:t>
            </a:r>
            <a:r>
              <a:rPr lang="fi-FI" sz="1200" dirty="0"/>
              <a:t> </a:t>
            </a:r>
            <a:r>
              <a:rPr lang="fi-FI" sz="1200" dirty="0" err="1"/>
              <a:t>settlement</a:t>
            </a:r>
            <a:r>
              <a:rPr lang="fi-FI" sz="1200" dirty="0"/>
              <a:t>:</a:t>
            </a:r>
          </a:p>
          <a:p>
            <a:r>
              <a:rPr lang="fi-FI" sz="1200" dirty="0"/>
              <a:t>Tuomas Lahti (</a:t>
            </a:r>
            <a:r>
              <a:rPr lang="fi-FI" sz="1200" dirty="0" err="1"/>
              <a:t>Operations</a:t>
            </a:r>
            <a:r>
              <a:rPr lang="fi-FI" sz="1200" dirty="0"/>
              <a:t>)</a:t>
            </a:r>
          </a:p>
          <a:p>
            <a:r>
              <a:rPr lang="fi-FI" sz="1200" dirty="0"/>
              <a:t>Kim Saarijärvi (Advisor)</a:t>
            </a:r>
          </a:p>
          <a:p>
            <a:r>
              <a:rPr lang="fi-FI" sz="1200" dirty="0"/>
              <a:t>Tommy Gulin (Advisor)</a:t>
            </a:r>
          </a:p>
          <a:p>
            <a:r>
              <a:rPr lang="fi-FI" sz="1200" dirty="0"/>
              <a:t>Diana Welander (</a:t>
            </a:r>
            <a:r>
              <a:rPr lang="fi-FI" sz="1200" dirty="0" err="1"/>
              <a:t>Specialist</a:t>
            </a:r>
            <a:r>
              <a:rPr lang="fi-FI" sz="1200" dirty="0"/>
              <a:t>)</a:t>
            </a:r>
          </a:p>
          <a:p>
            <a:r>
              <a:rPr lang="fi-FI" sz="1200" dirty="0"/>
              <a:t>Tuomas Pulkkinen (</a:t>
            </a:r>
            <a:r>
              <a:rPr lang="fi-FI" sz="1200" dirty="0" err="1"/>
              <a:t>Specialist</a:t>
            </a:r>
            <a:r>
              <a:rPr lang="fi-FI" sz="1200" dirty="0"/>
              <a:t>)</a:t>
            </a:r>
          </a:p>
          <a:p>
            <a:r>
              <a:rPr lang="fi-FI" sz="1200" dirty="0"/>
              <a:t>Ville Kärnä (</a:t>
            </a:r>
            <a:r>
              <a:rPr lang="fi-FI" sz="1200" dirty="0" err="1"/>
              <a:t>Specialist</a:t>
            </a:r>
            <a:r>
              <a:rPr lang="fi-FI" sz="1200" dirty="0"/>
              <a:t>) *</a:t>
            </a:r>
          </a:p>
          <a:p>
            <a:r>
              <a:rPr lang="fi-FI" sz="1200" dirty="0"/>
              <a:t>Viivi Lemström (</a:t>
            </a:r>
            <a:r>
              <a:rPr lang="fi-FI" sz="1200" dirty="0" err="1"/>
              <a:t>Specialist</a:t>
            </a:r>
            <a:r>
              <a:rPr lang="fi-FI" sz="1200" dirty="0"/>
              <a:t>)*</a:t>
            </a:r>
          </a:p>
          <a:p>
            <a:r>
              <a:rPr lang="fi-FI" sz="1200" dirty="0"/>
              <a:t>Sasu Saalasti (</a:t>
            </a:r>
            <a:r>
              <a:rPr lang="fi-FI" sz="1200" dirty="0" err="1"/>
              <a:t>Trainee</a:t>
            </a:r>
            <a:r>
              <a:rPr lang="fi-FI" sz="1200" dirty="0"/>
              <a:t>)</a:t>
            </a:r>
          </a:p>
          <a:p>
            <a:r>
              <a:rPr lang="fi-FI" sz="1200" dirty="0"/>
              <a:t>Olli Komulainen (</a:t>
            </a:r>
            <a:r>
              <a:rPr lang="fi-FI" sz="1200" dirty="0" err="1"/>
              <a:t>Trainee</a:t>
            </a:r>
            <a:r>
              <a:rPr lang="fi-FI" sz="1200" dirty="0"/>
              <a:t>) *</a:t>
            </a:r>
          </a:p>
          <a:p>
            <a:endParaRPr lang="fi-FI" sz="1200" dirty="0"/>
          </a:p>
          <a:p>
            <a:r>
              <a:rPr lang="fi-FI" sz="1200" dirty="0"/>
              <a:t>Financial </a:t>
            </a:r>
            <a:r>
              <a:rPr lang="fi-FI" sz="1200" dirty="0" err="1"/>
              <a:t>settlement</a:t>
            </a:r>
            <a:r>
              <a:rPr lang="fi-FI" sz="1200" dirty="0"/>
              <a:t> &amp; </a:t>
            </a:r>
            <a:r>
              <a:rPr lang="fi-FI" sz="1200" dirty="0" err="1"/>
              <a:t>development</a:t>
            </a:r>
            <a:r>
              <a:rPr lang="fi-FI" sz="1200" dirty="0"/>
              <a:t>:</a:t>
            </a:r>
          </a:p>
          <a:p>
            <a:r>
              <a:rPr lang="fi-FI" sz="1200" dirty="0"/>
              <a:t>Jonni Laine (</a:t>
            </a:r>
            <a:r>
              <a:rPr lang="fi-FI" sz="1200" dirty="0" err="1"/>
              <a:t>Operations</a:t>
            </a:r>
            <a:r>
              <a:rPr lang="fi-FI" sz="1200" dirty="0"/>
              <a:t>)</a:t>
            </a:r>
          </a:p>
          <a:p>
            <a:r>
              <a:rPr lang="fi-FI" sz="1200" dirty="0"/>
              <a:t>Pauliina Olsson (</a:t>
            </a:r>
            <a:r>
              <a:rPr lang="fi-FI" sz="1200" dirty="0" err="1"/>
              <a:t>Admin</a:t>
            </a:r>
            <a:r>
              <a:rPr lang="fi-FI" sz="1200" dirty="0"/>
              <a:t>. </a:t>
            </a:r>
            <a:r>
              <a:rPr lang="fi-FI" sz="1200" dirty="0" err="1"/>
              <a:t>specialist</a:t>
            </a:r>
            <a:r>
              <a:rPr lang="fi-FI" sz="1200" dirty="0"/>
              <a:t>)</a:t>
            </a:r>
          </a:p>
          <a:p>
            <a:r>
              <a:rPr lang="fi-FI" sz="1200" dirty="0"/>
              <a:t>Victoria </a:t>
            </a:r>
            <a:r>
              <a:rPr lang="fi-FI" sz="1200" dirty="0" err="1"/>
              <a:t>Allanson</a:t>
            </a:r>
            <a:r>
              <a:rPr lang="fi-FI" sz="1200" dirty="0"/>
              <a:t> (</a:t>
            </a:r>
            <a:r>
              <a:rPr lang="fi-FI" sz="1200" dirty="0" err="1"/>
              <a:t>Admin</a:t>
            </a:r>
            <a:r>
              <a:rPr lang="fi-FI" sz="1200" dirty="0"/>
              <a:t>. </a:t>
            </a:r>
            <a:r>
              <a:rPr lang="fi-FI" sz="1200" dirty="0" err="1"/>
              <a:t>specialist</a:t>
            </a:r>
            <a:r>
              <a:rPr lang="fi-FI" sz="1200" dirty="0"/>
              <a:t>) *</a:t>
            </a:r>
          </a:p>
          <a:p>
            <a:r>
              <a:rPr lang="fi-FI" sz="1200" dirty="0"/>
              <a:t>Mika Niemi (</a:t>
            </a:r>
            <a:r>
              <a:rPr lang="fi-FI" sz="1200" dirty="0" err="1"/>
              <a:t>Engineer</a:t>
            </a:r>
            <a:r>
              <a:rPr lang="fi-FI" sz="1200" dirty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506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C095BA6-51C0-1842-94F1-CB52BE3BB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6" y="699816"/>
            <a:ext cx="9590846" cy="1325563"/>
          </a:xfrm>
        </p:spPr>
        <p:txBody>
          <a:bodyPr>
            <a:normAutofit/>
          </a:bodyPr>
          <a:lstStyle/>
          <a:p>
            <a:r>
              <a:rPr lang="en-GB" dirty="0"/>
              <a:t>Highlights since last Customer Committee meeting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C1A43D-EE1C-6F4E-BCF9-BCACDA2D826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 dirty="0"/>
          </a:p>
          <a:p>
            <a:pPr marL="285750" indent="-285750">
              <a:buFontTx/>
              <a:buChar char="-"/>
            </a:pPr>
            <a:endParaRPr lang="en-GB" dirty="0"/>
          </a:p>
        </p:txBody>
      </p:sp>
      <p:pic>
        <p:nvPicPr>
          <p:cNvPr id="8" name="Kuva 7">
            <a:extLst>
              <a:ext uri="{FF2B5EF4-FFF2-40B4-BE49-F238E27FC236}">
                <a16:creationId xmlns:a16="http://schemas.microsoft.com/office/drawing/2014/main" id="{00CDF82E-840D-4447-8BED-178E11B0B2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913812"/>
            <a:ext cx="11881320" cy="4116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135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399030-B600-0040-A47B-35DA1F256534}"/>
              </a:ext>
            </a:extLst>
          </p:cNvPr>
          <p:cNvSpPr/>
          <p:nvPr/>
        </p:nvSpPr>
        <p:spPr>
          <a:xfrm>
            <a:off x="47328" y="98264"/>
            <a:ext cx="11946240" cy="6415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5996CC-8ACB-A44D-BDDB-D21CDFA15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843" y="719812"/>
            <a:ext cx="10510215" cy="1305567"/>
          </a:xfrm>
        </p:spPr>
        <p:txBody>
          <a:bodyPr/>
          <a:lstStyle/>
          <a:p>
            <a:r>
              <a:rPr lang="fi-FI" dirty="0" err="1">
                <a:solidFill>
                  <a:schemeClr val="bg1"/>
                </a:solidFill>
              </a:rPr>
              <a:t>Upcoming</a:t>
            </a:r>
            <a:r>
              <a:rPr lang="fi-FI" dirty="0">
                <a:solidFill>
                  <a:schemeClr val="bg1"/>
                </a:solidFill>
              </a:rPr>
              <a:t> </a:t>
            </a:r>
            <a:r>
              <a:rPr lang="fi-FI" dirty="0" err="1">
                <a:solidFill>
                  <a:schemeClr val="bg1"/>
                </a:solidFill>
              </a:rPr>
              <a:t>projects</a:t>
            </a:r>
            <a:endParaRPr lang="fi-FI" dirty="0">
              <a:solidFill>
                <a:schemeClr val="bg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80294A2-ADA2-E348-A5CE-5BEF0145C6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950495" y="215531"/>
            <a:ext cx="870029" cy="231456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1779023-07E4-2844-912D-B9157F0BD7AA}"/>
              </a:ext>
            </a:extLst>
          </p:cNvPr>
          <p:cNvCxnSpPr>
            <a:cxnSpLocks/>
          </p:cNvCxnSpPr>
          <p:nvPr/>
        </p:nvCxnSpPr>
        <p:spPr>
          <a:xfrm>
            <a:off x="728283" y="3451945"/>
            <a:ext cx="0" cy="2422871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7C80155-CE1F-FF43-B76B-8F7007185540}"/>
              </a:ext>
            </a:extLst>
          </p:cNvPr>
          <p:cNvCxnSpPr>
            <a:cxnSpLocks/>
          </p:cNvCxnSpPr>
          <p:nvPr/>
        </p:nvCxnSpPr>
        <p:spPr>
          <a:xfrm>
            <a:off x="2351584" y="2744715"/>
            <a:ext cx="0" cy="245037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8F34719-C4FB-F049-88E3-4D09B4F744A2}"/>
              </a:ext>
            </a:extLst>
          </p:cNvPr>
          <p:cNvCxnSpPr>
            <a:cxnSpLocks/>
          </p:cNvCxnSpPr>
          <p:nvPr/>
        </p:nvCxnSpPr>
        <p:spPr>
          <a:xfrm>
            <a:off x="5066646" y="2053889"/>
            <a:ext cx="0" cy="2016402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FA05227-7DCC-1D44-B855-8D88E1E075FF}"/>
              </a:ext>
            </a:extLst>
          </p:cNvPr>
          <p:cNvCxnSpPr>
            <a:cxnSpLocks/>
          </p:cNvCxnSpPr>
          <p:nvPr/>
        </p:nvCxnSpPr>
        <p:spPr>
          <a:xfrm flipH="1">
            <a:off x="7032678" y="2996952"/>
            <a:ext cx="863522" cy="336964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001B07D-3AC3-3842-AF5D-E7DD35C6B127}"/>
              </a:ext>
            </a:extLst>
          </p:cNvPr>
          <p:cNvCxnSpPr>
            <a:cxnSpLocks/>
          </p:cNvCxnSpPr>
          <p:nvPr/>
        </p:nvCxnSpPr>
        <p:spPr>
          <a:xfrm flipH="1">
            <a:off x="9552384" y="371390"/>
            <a:ext cx="13432" cy="1905482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E6D51F8-55BF-3846-9908-A4292AE8F6EE}"/>
              </a:ext>
            </a:extLst>
          </p:cNvPr>
          <p:cNvCxnSpPr>
            <a:cxnSpLocks/>
          </p:cNvCxnSpPr>
          <p:nvPr/>
        </p:nvCxnSpPr>
        <p:spPr>
          <a:xfrm>
            <a:off x="4321202" y="4814141"/>
            <a:ext cx="2614" cy="13511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792FCB9-D5F2-154B-92F2-3A046B0EC810}"/>
              </a:ext>
            </a:extLst>
          </p:cNvPr>
          <p:cNvCxnSpPr>
            <a:cxnSpLocks/>
          </p:cNvCxnSpPr>
          <p:nvPr/>
        </p:nvCxnSpPr>
        <p:spPr>
          <a:xfrm>
            <a:off x="5727620" y="3995173"/>
            <a:ext cx="8339" cy="152825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42A3229-FC73-B147-AAD5-3A160111B4B4}"/>
              </a:ext>
            </a:extLst>
          </p:cNvPr>
          <p:cNvCxnSpPr>
            <a:cxnSpLocks/>
          </p:cNvCxnSpPr>
          <p:nvPr/>
        </p:nvCxnSpPr>
        <p:spPr>
          <a:xfrm>
            <a:off x="7896200" y="3212976"/>
            <a:ext cx="0" cy="1008112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1DF0C55-CBB3-7E43-A699-577F9B539887}"/>
              </a:ext>
            </a:extLst>
          </p:cNvPr>
          <p:cNvCxnSpPr>
            <a:cxnSpLocks/>
          </p:cNvCxnSpPr>
          <p:nvPr/>
        </p:nvCxnSpPr>
        <p:spPr>
          <a:xfrm>
            <a:off x="9391049" y="2564904"/>
            <a:ext cx="0" cy="150538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48B3427D-184D-FB42-8460-892C75506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71" y="1340768"/>
            <a:ext cx="11309385" cy="495211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64A711-1831-2C41-8641-25DBB0E472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87142" y="3368707"/>
            <a:ext cx="1235868" cy="1713090"/>
          </a:xfrm>
        </p:spPr>
        <p:txBody>
          <a:bodyPr>
            <a:normAutofit/>
          </a:bodyPr>
          <a:lstStyle/>
          <a:p>
            <a:r>
              <a:rPr lang="fi-FI" sz="1300" b="1" dirty="0">
                <a:solidFill>
                  <a:schemeClr val="accent2"/>
                </a:solidFill>
              </a:rPr>
              <a:t>Q1 2020</a:t>
            </a:r>
          </a:p>
          <a:p>
            <a:r>
              <a:rPr lang="fi-FI" sz="1100" b="1" dirty="0">
                <a:solidFill>
                  <a:schemeClr val="accent6"/>
                </a:solidFill>
              </a:rPr>
              <a:t>ECP</a:t>
            </a:r>
          </a:p>
          <a:p>
            <a:r>
              <a:rPr lang="fi-FI" sz="1100" dirty="0">
                <a:solidFill>
                  <a:schemeClr val="bg1"/>
                </a:solidFill>
              </a:rPr>
              <a:t>New </a:t>
            </a:r>
            <a:r>
              <a:rPr lang="fi-FI" sz="1100" dirty="0" err="1">
                <a:solidFill>
                  <a:schemeClr val="bg1"/>
                </a:solidFill>
              </a:rPr>
              <a:t>communication</a:t>
            </a:r>
            <a:r>
              <a:rPr lang="fi-FI" sz="1100" dirty="0">
                <a:solidFill>
                  <a:schemeClr val="bg1"/>
                </a:solidFill>
              </a:rPr>
              <a:t> </a:t>
            </a:r>
            <a:r>
              <a:rPr lang="fi-FI" sz="1100" dirty="0" err="1">
                <a:solidFill>
                  <a:schemeClr val="bg1"/>
                </a:solidFill>
              </a:rPr>
              <a:t>channel</a:t>
            </a:r>
            <a:endParaRPr lang="fi-FI" sz="1100" dirty="0">
              <a:solidFill>
                <a:schemeClr val="bg1"/>
              </a:solidFill>
            </a:endParaRP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89FD6FEE-7D22-104B-ACA3-DE5A72911773}"/>
              </a:ext>
            </a:extLst>
          </p:cNvPr>
          <p:cNvSpPr txBox="1">
            <a:spLocks/>
          </p:cNvSpPr>
          <p:nvPr/>
        </p:nvSpPr>
        <p:spPr>
          <a:xfrm>
            <a:off x="5122781" y="1994256"/>
            <a:ext cx="1103414" cy="1617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0050" indent="-1285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34988" indent="-1285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71513" indent="-136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760413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300" b="1" dirty="0">
                <a:solidFill>
                  <a:schemeClr val="accent2"/>
                </a:solidFill>
              </a:rPr>
              <a:t>Q1 2021</a:t>
            </a:r>
          </a:p>
          <a:p>
            <a:r>
              <a:rPr lang="fi-FI" sz="1100" b="1" dirty="0">
                <a:solidFill>
                  <a:schemeClr val="accent6"/>
                </a:solidFill>
              </a:rPr>
              <a:t>DENMARK</a:t>
            </a:r>
          </a:p>
          <a:p>
            <a:r>
              <a:rPr lang="fi-FI" sz="1100" dirty="0">
                <a:solidFill>
                  <a:schemeClr val="bg1"/>
                </a:solidFill>
              </a:rPr>
              <a:t>O</a:t>
            </a:r>
            <a:r>
              <a:rPr lang="en-US" sz="1100" dirty="0" err="1">
                <a:solidFill>
                  <a:schemeClr val="bg1"/>
                </a:solidFill>
              </a:rPr>
              <a:t>perative</a:t>
            </a:r>
            <a:r>
              <a:rPr lang="en-US" sz="1100" dirty="0">
                <a:solidFill>
                  <a:schemeClr val="bg1"/>
                </a:solidFill>
              </a:rPr>
              <a:t> imbalance settlement in Denmark during the first half of 2021</a:t>
            </a:r>
            <a:r>
              <a:rPr lang="en-US" sz="1050" b="1" dirty="0"/>
              <a:t>.</a:t>
            </a:r>
          </a:p>
          <a:p>
            <a:endParaRPr lang="fi-FI" sz="1050" b="1" dirty="0">
              <a:solidFill>
                <a:schemeClr val="accent6"/>
              </a:solidFill>
            </a:endParaRP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85CB3C8F-414C-EC41-9D62-4797F519C00C}"/>
              </a:ext>
            </a:extLst>
          </p:cNvPr>
          <p:cNvSpPr txBox="1">
            <a:spLocks/>
          </p:cNvSpPr>
          <p:nvPr/>
        </p:nvSpPr>
        <p:spPr>
          <a:xfrm>
            <a:off x="9552384" y="371390"/>
            <a:ext cx="1256086" cy="1617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0050" indent="-1285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34988" indent="-1285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71513" indent="-136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760413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300" b="1" dirty="0">
                <a:solidFill>
                  <a:schemeClr val="accent2"/>
                </a:solidFill>
              </a:rPr>
              <a:t>Q4 2022</a:t>
            </a:r>
          </a:p>
          <a:p>
            <a:r>
              <a:rPr lang="fi-FI" sz="1100" b="1" dirty="0">
                <a:solidFill>
                  <a:schemeClr val="accent6"/>
                </a:solidFill>
              </a:rPr>
              <a:t>15-MINUTE SETTLEMENT</a:t>
            </a:r>
          </a:p>
          <a:p>
            <a:r>
              <a:rPr lang="fi-FI" sz="1100" dirty="0" err="1">
                <a:solidFill>
                  <a:schemeClr val="bg1"/>
                </a:solidFill>
              </a:rPr>
              <a:t>The</a:t>
            </a:r>
            <a:r>
              <a:rPr lang="fi-FI" sz="1100" dirty="0">
                <a:solidFill>
                  <a:schemeClr val="bg1"/>
                </a:solidFill>
              </a:rPr>
              <a:t> </a:t>
            </a:r>
            <a:r>
              <a:rPr lang="fi-FI" sz="1100" dirty="0" err="1">
                <a:solidFill>
                  <a:schemeClr val="bg1"/>
                </a:solidFill>
              </a:rPr>
              <a:t>imbalance</a:t>
            </a:r>
            <a:r>
              <a:rPr lang="fi-FI" sz="1100" dirty="0">
                <a:solidFill>
                  <a:schemeClr val="bg1"/>
                </a:solidFill>
              </a:rPr>
              <a:t> </a:t>
            </a:r>
            <a:r>
              <a:rPr lang="fi-FI" sz="1100" dirty="0" err="1">
                <a:solidFill>
                  <a:schemeClr val="bg1"/>
                </a:solidFill>
              </a:rPr>
              <a:t>settlement</a:t>
            </a:r>
            <a:r>
              <a:rPr lang="fi-FI" sz="1100" dirty="0">
                <a:solidFill>
                  <a:schemeClr val="bg1"/>
                </a:solidFill>
              </a:rPr>
              <a:t> </a:t>
            </a:r>
            <a:r>
              <a:rPr lang="fi-FI" sz="1100" dirty="0" err="1">
                <a:solidFill>
                  <a:schemeClr val="bg1"/>
                </a:solidFill>
              </a:rPr>
              <a:t>period</a:t>
            </a:r>
            <a:r>
              <a:rPr lang="fi-FI" sz="1100" dirty="0">
                <a:solidFill>
                  <a:schemeClr val="bg1"/>
                </a:solidFill>
              </a:rPr>
              <a:t> </a:t>
            </a:r>
            <a:r>
              <a:rPr lang="fi-FI" sz="1100" dirty="0" err="1">
                <a:solidFill>
                  <a:schemeClr val="bg1"/>
                </a:solidFill>
              </a:rPr>
              <a:t>will</a:t>
            </a:r>
            <a:r>
              <a:rPr lang="fi-FI" sz="1100" dirty="0">
                <a:solidFill>
                  <a:schemeClr val="bg1"/>
                </a:solidFill>
              </a:rPr>
              <a:t> </a:t>
            </a:r>
            <a:r>
              <a:rPr lang="fi-FI" sz="1100" dirty="0" err="1">
                <a:solidFill>
                  <a:schemeClr val="bg1"/>
                </a:solidFill>
              </a:rPr>
              <a:t>change</a:t>
            </a:r>
            <a:endParaRPr lang="fi-FI" sz="1100" b="1" dirty="0">
              <a:solidFill>
                <a:schemeClr val="accent6"/>
              </a:solidFill>
            </a:endParaRP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EEF2816B-B9CA-6D41-9E58-461B319677A8}"/>
              </a:ext>
            </a:extLst>
          </p:cNvPr>
          <p:cNvSpPr txBox="1">
            <a:spLocks/>
          </p:cNvSpPr>
          <p:nvPr/>
        </p:nvSpPr>
        <p:spPr>
          <a:xfrm>
            <a:off x="4352280" y="4821925"/>
            <a:ext cx="1383679" cy="1617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0050" indent="-1285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34988" indent="-1285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71513" indent="-136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760413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300" b="1" dirty="0">
                <a:solidFill>
                  <a:schemeClr val="accent2"/>
                </a:solidFill>
              </a:rPr>
              <a:t>Q1 2021</a:t>
            </a:r>
          </a:p>
          <a:p>
            <a:r>
              <a:rPr lang="fi-FI" sz="1100" b="1" dirty="0">
                <a:solidFill>
                  <a:schemeClr val="accent6"/>
                </a:solidFill>
              </a:rPr>
              <a:t>BSP</a:t>
            </a:r>
          </a:p>
          <a:p>
            <a:r>
              <a:rPr lang="fi-FI" sz="1100" dirty="0">
                <a:solidFill>
                  <a:schemeClr val="bg1"/>
                </a:solidFill>
              </a:rPr>
              <a:t>New </a:t>
            </a:r>
            <a:r>
              <a:rPr lang="fi-FI" sz="1100" dirty="0" err="1">
                <a:solidFill>
                  <a:schemeClr val="bg1"/>
                </a:solidFill>
              </a:rPr>
              <a:t>Balance</a:t>
            </a:r>
            <a:r>
              <a:rPr lang="fi-FI" sz="1100" dirty="0">
                <a:solidFill>
                  <a:schemeClr val="bg1"/>
                </a:solidFill>
              </a:rPr>
              <a:t> Service Provider </a:t>
            </a:r>
            <a:r>
              <a:rPr lang="fi-FI" sz="1100" dirty="0" err="1">
                <a:solidFill>
                  <a:schemeClr val="bg1"/>
                </a:solidFill>
              </a:rPr>
              <a:t>role</a:t>
            </a:r>
            <a:r>
              <a:rPr lang="fi-FI" sz="1100" dirty="0">
                <a:solidFill>
                  <a:schemeClr val="bg1"/>
                </a:solidFill>
              </a:rPr>
              <a:t> </a:t>
            </a:r>
            <a:r>
              <a:rPr lang="fi-FI" sz="1100" dirty="0" err="1">
                <a:solidFill>
                  <a:schemeClr val="bg1"/>
                </a:solidFill>
              </a:rPr>
              <a:t>added</a:t>
            </a:r>
            <a:r>
              <a:rPr lang="fi-FI" sz="1100" dirty="0">
                <a:solidFill>
                  <a:schemeClr val="bg1"/>
                </a:solidFill>
              </a:rPr>
              <a:t> to </a:t>
            </a:r>
            <a:r>
              <a:rPr lang="fi-FI" sz="1100" dirty="0" err="1">
                <a:solidFill>
                  <a:schemeClr val="bg1"/>
                </a:solidFill>
              </a:rPr>
              <a:t>the</a:t>
            </a:r>
            <a:r>
              <a:rPr lang="fi-FI" sz="1100" dirty="0">
                <a:solidFill>
                  <a:schemeClr val="bg1"/>
                </a:solidFill>
              </a:rPr>
              <a:t> market</a:t>
            </a:r>
            <a:endParaRPr lang="fi-FI" sz="1100" b="1" dirty="0">
              <a:solidFill>
                <a:schemeClr val="accent6"/>
              </a:solidFill>
            </a:endParaRP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8AA3B2F8-A679-E845-AADD-CB9737C42BB6}"/>
              </a:ext>
            </a:extLst>
          </p:cNvPr>
          <p:cNvSpPr txBox="1">
            <a:spLocks/>
          </p:cNvSpPr>
          <p:nvPr/>
        </p:nvSpPr>
        <p:spPr>
          <a:xfrm>
            <a:off x="5802970" y="4341003"/>
            <a:ext cx="1644129" cy="1182427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0050" indent="-1285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34988" indent="-1285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71513" indent="-136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760413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2700" b="1" dirty="0">
                <a:solidFill>
                  <a:schemeClr val="accent2"/>
                </a:solidFill>
              </a:rPr>
              <a:t>Q2 2021</a:t>
            </a:r>
          </a:p>
          <a:p>
            <a:r>
              <a:rPr lang="fi-FI" sz="2300" b="1" dirty="0">
                <a:solidFill>
                  <a:schemeClr val="accent6"/>
                </a:solidFill>
              </a:rPr>
              <a:t>ONE-BALANCE MODEL</a:t>
            </a:r>
          </a:p>
          <a:p>
            <a:r>
              <a:rPr lang="en-US" sz="2300" dirty="0">
                <a:solidFill>
                  <a:schemeClr val="bg1"/>
                </a:solidFill>
              </a:rPr>
              <a:t>Two imbalances are replaced by a single imbalance</a:t>
            </a:r>
            <a:endParaRPr lang="fi-FI" sz="2300" dirty="0">
              <a:solidFill>
                <a:schemeClr val="bg1"/>
              </a:solidFill>
            </a:endParaRP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49AD63C8-20FC-1447-91D2-E22A1161C4DF}"/>
              </a:ext>
            </a:extLst>
          </p:cNvPr>
          <p:cNvSpPr txBox="1">
            <a:spLocks/>
          </p:cNvSpPr>
          <p:nvPr/>
        </p:nvSpPr>
        <p:spPr>
          <a:xfrm>
            <a:off x="7896200" y="3441689"/>
            <a:ext cx="1494849" cy="1617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0050" indent="-1285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34988" indent="-1285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71513" indent="-136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760413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300" b="1" dirty="0">
                <a:solidFill>
                  <a:schemeClr val="accent2"/>
                </a:solidFill>
              </a:rPr>
              <a:t>Q1 2022</a:t>
            </a:r>
          </a:p>
          <a:p>
            <a:r>
              <a:rPr lang="fi-FI" sz="1050" b="1" dirty="0">
                <a:solidFill>
                  <a:schemeClr val="accent6"/>
                </a:solidFill>
              </a:rPr>
              <a:t>DATAHUB FINGRID</a:t>
            </a:r>
          </a:p>
          <a:p>
            <a:r>
              <a:rPr lang="fi-FI" sz="1050" dirty="0">
                <a:solidFill>
                  <a:schemeClr val="bg1"/>
                </a:solidFill>
              </a:rPr>
              <a:t>New </a:t>
            </a:r>
            <a:r>
              <a:rPr lang="fi-FI" sz="1050" dirty="0" err="1">
                <a:solidFill>
                  <a:schemeClr val="bg1"/>
                </a:solidFill>
              </a:rPr>
              <a:t>datahub</a:t>
            </a:r>
            <a:r>
              <a:rPr lang="fi-FI" sz="1050" dirty="0">
                <a:solidFill>
                  <a:schemeClr val="bg1"/>
                </a:solidFill>
              </a:rPr>
              <a:t> in Finland</a:t>
            </a:r>
            <a:endParaRPr lang="fi-FI" sz="1050" b="1" dirty="0">
              <a:solidFill>
                <a:schemeClr val="accent6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C7299DB5-D099-5A42-8B0C-1F51B5472D24}"/>
              </a:ext>
            </a:extLst>
          </p:cNvPr>
          <p:cNvSpPr txBox="1">
            <a:spLocks/>
          </p:cNvSpPr>
          <p:nvPr/>
        </p:nvSpPr>
        <p:spPr>
          <a:xfrm>
            <a:off x="9408368" y="2729540"/>
            <a:ext cx="1446591" cy="2067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0050" indent="-1285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34988" indent="-1285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71513" indent="-136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760413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300" b="1" dirty="0">
                <a:solidFill>
                  <a:schemeClr val="accent2"/>
                </a:solidFill>
              </a:rPr>
              <a:t>Q3 / Q4</a:t>
            </a:r>
            <a:r>
              <a:rPr lang="fi-FI" sz="1100" b="1" dirty="0">
                <a:solidFill>
                  <a:schemeClr val="accent6"/>
                </a:solidFill>
              </a:rPr>
              <a:t> </a:t>
            </a:r>
            <a:r>
              <a:rPr lang="fi-FI" sz="1300" b="1" dirty="0">
                <a:solidFill>
                  <a:schemeClr val="accent2"/>
                </a:solidFill>
              </a:rPr>
              <a:t>2022</a:t>
            </a:r>
          </a:p>
          <a:p>
            <a:r>
              <a:rPr lang="fi-FI" sz="1100" b="1" dirty="0">
                <a:solidFill>
                  <a:schemeClr val="accent6"/>
                </a:solidFill>
              </a:rPr>
              <a:t> ELMARKNADS-HUBBEN SVK</a:t>
            </a:r>
          </a:p>
          <a:p>
            <a:r>
              <a:rPr lang="fi-FI" sz="1100" dirty="0">
                <a:solidFill>
                  <a:schemeClr val="bg1"/>
                </a:solidFill>
              </a:rPr>
              <a:t>New </a:t>
            </a:r>
            <a:r>
              <a:rPr lang="fi-FI" sz="1100" dirty="0" err="1">
                <a:solidFill>
                  <a:schemeClr val="bg1"/>
                </a:solidFill>
              </a:rPr>
              <a:t>datahub</a:t>
            </a:r>
            <a:r>
              <a:rPr lang="fi-FI" sz="1100" dirty="0">
                <a:solidFill>
                  <a:schemeClr val="bg1"/>
                </a:solidFill>
              </a:rPr>
              <a:t> in </a:t>
            </a:r>
            <a:r>
              <a:rPr lang="fi-FI" sz="1100" dirty="0" err="1">
                <a:solidFill>
                  <a:schemeClr val="bg1"/>
                </a:solidFill>
              </a:rPr>
              <a:t>Sweden</a:t>
            </a:r>
            <a:endParaRPr lang="fi-FI" sz="1100" b="1" dirty="0">
              <a:solidFill>
                <a:schemeClr val="accent6"/>
              </a:solidFill>
            </a:endParaRP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0C5FCF03-D463-944D-A7A2-0418365C89DC}"/>
              </a:ext>
            </a:extLst>
          </p:cNvPr>
          <p:cNvSpPr txBox="1">
            <a:spLocks/>
          </p:cNvSpPr>
          <p:nvPr/>
        </p:nvSpPr>
        <p:spPr>
          <a:xfrm>
            <a:off x="2395913" y="2636912"/>
            <a:ext cx="1539847" cy="28175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00050" indent="-1285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34988" indent="-1285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71513" indent="-136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760413" indent="-88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300" b="1" dirty="0">
                <a:solidFill>
                  <a:schemeClr val="accent2"/>
                </a:solidFill>
              </a:rPr>
              <a:t>Q1 2020</a:t>
            </a:r>
          </a:p>
          <a:p>
            <a:r>
              <a:rPr lang="fi-FI" sz="1100" b="1" dirty="0">
                <a:solidFill>
                  <a:schemeClr val="accent6"/>
                </a:solidFill>
              </a:rPr>
              <a:t>MNA</a:t>
            </a:r>
          </a:p>
          <a:p>
            <a:r>
              <a:rPr lang="fi-FI" sz="1100" dirty="0" err="1">
                <a:solidFill>
                  <a:schemeClr val="bg1"/>
                </a:solidFill>
              </a:rPr>
              <a:t>Multiple</a:t>
            </a:r>
            <a:r>
              <a:rPr lang="fi-FI" sz="1100" dirty="0">
                <a:solidFill>
                  <a:schemeClr val="bg1"/>
                </a:solidFill>
              </a:rPr>
              <a:t> NEMO </a:t>
            </a:r>
            <a:r>
              <a:rPr lang="fi-FI" sz="1100" dirty="0" err="1">
                <a:solidFill>
                  <a:schemeClr val="bg1"/>
                </a:solidFill>
              </a:rPr>
              <a:t>arrangement</a:t>
            </a:r>
            <a:endParaRPr lang="fi-FI" sz="1100" dirty="0">
              <a:solidFill>
                <a:schemeClr val="bg1"/>
              </a:solidFill>
            </a:endParaRPr>
          </a:p>
          <a:p>
            <a:endParaRPr lang="fi-FI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41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4" grpId="0"/>
      <p:bldP spid="29" grpId="0"/>
      <p:bldP spid="31" grpId="0"/>
      <p:bldP spid="34" grpId="0"/>
      <p:bldP spid="36" grpId="0"/>
      <p:bldP spid="38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C4DCA-901C-A543-AF28-A56299AA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eSett is introducing ECP/EDX as a new communication channel to submit and receive NBS data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DA7C9-0153-F642-92BD-0C5C7B4820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168526"/>
            <a:ext cx="6440176" cy="3969026"/>
          </a:xfrm>
        </p:spPr>
        <p:txBody>
          <a:bodyPr>
            <a:normAutofit fontScale="92500" lnSpcReduction="20000"/>
          </a:bodyPr>
          <a:lstStyle/>
          <a:p>
            <a:r>
              <a:rPr lang="en-GB" dirty="0">
                <a:solidFill>
                  <a:schemeClr val="accent1"/>
                </a:solidFill>
              </a:rPr>
              <a:t>What?</a:t>
            </a:r>
          </a:p>
          <a:p>
            <a:pPr marL="685800" lvl="1" indent="-285750"/>
            <a:r>
              <a:rPr lang="en-GB" dirty="0"/>
              <a:t>ECP = Energy Communication Platform.</a:t>
            </a:r>
          </a:p>
          <a:p>
            <a:pPr marL="685800" lvl="1" indent="-285750"/>
            <a:r>
              <a:rPr lang="en-GB" dirty="0"/>
              <a:t>ECP is an implementation of MADES standard, owned by ENTSO-E.</a:t>
            </a:r>
          </a:p>
          <a:p>
            <a:pPr marL="685800" lvl="1" indent="-285750"/>
            <a:r>
              <a:rPr lang="en-GB" dirty="0"/>
              <a:t>EDX is a service layer on top of ECP, which introduces e.g. a concept of services.</a:t>
            </a:r>
          </a:p>
          <a:p>
            <a:r>
              <a:rPr lang="en-GB" dirty="0">
                <a:solidFill>
                  <a:schemeClr val="accent3"/>
                </a:solidFill>
              </a:rPr>
              <a:t>When?</a:t>
            </a:r>
          </a:p>
          <a:p>
            <a:pPr marL="685800" lvl="1" indent="-285750"/>
            <a:r>
              <a:rPr lang="en-GB" dirty="0"/>
              <a:t>eSett will enable ECP as a new channel during Q1 2020.</a:t>
            </a:r>
          </a:p>
          <a:p>
            <a:pPr marL="685800" lvl="1" indent="-285750"/>
            <a:r>
              <a:rPr lang="en-GB" dirty="0"/>
              <a:t>Each TSO will make a decision on their own, when ECP will be taken into use per NBS county.</a:t>
            </a:r>
          </a:p>
          <a:p>
            <a:r>
              <a:rPr lang="en-GB" dirty="0">
                <a:solidFill>
                  <a:schemeClr val="tx2"/>
                </a:solidFill>
              </a:rPr>
              <a:t>Why?</a:t>
            </a:r>
          </a:p>
          <a:p>
            <a:pPr marL="685800" lvl="1" indent="-285750"/>
            <a:r>
              <a:rPr lang="en-GB" dirty="0"/>
              <a:t>ECP/EDX brings following benefits to data interchange towards eSett:</a:t>
            </a:r>
          </a:p>
          <a:p>
            <a:pPr marL="820738" lvl="2" indent="-285750"/>
            <a:r>
              <a:rPr lang="en-GB" dirty="0"/>
              <a:t>Reliability</a:t>
            </a:r>
          </a:p>
          <a:p>
            <a:pPr marL="820738" lvl="2" indent="-285750"/>
            <a:r>
              <a:rPr lang="en-GB" dirty="0"/>
              <a:t>Easy integration</a:t>
            </a:r>
          </a:p>
          <a:p>
            <a:pPr marL="820738" lvl="2" indent="-285750"/>
            <a:r>
              <a:rPr lang="en-GB" dirty="0"/>
              <a:t>Security</a:t>
            </a:r>
          </a:p>
          <a:p>
            <a:pPr marL="820738" lvl="2" indent="-285750"/>
            <a:r>
              <a:rPr lang="en-GB" dirty="0"/>
              <a:t>Transparency</a:t>
            </a:r>
          </a:p>
          <a:p>
            <a:pPr marL="820738" lvl="2" indent="-285750"/>
            <a:r>
              <a:rPr lang="en-GB" dirty="0"/>
              <a:t>Portability</a:t>
            </a:r>
          </a:p>
          <a:p>
            <a:r>
              <a:rPr lang="en-GB" dirty="0">
                <a:solidFill>
                  <a:schemeClr val="accent2"/>
                </a:solidFill>
              </a:rPr>
              <a:t>Who will benefit?</a:t>
            </a:r>
          </a:p>
          <a:p>
            <a:pPr marL="685800" lvl="1" indent="-285750"/>
            <a:r>
              <a:rPr lang="en-GB" dirty="0"/>
              <a:t>All market parties!</a:t>
            </a:r>
          </a:p>
        </p:txBody>
      </p:sp>
      <p:sp>
        <p:nvSpPr>
          <p:cNvPr id="4" name="Suorakulmio 3">
            <a:extLst>
              <a:ext uri="{FF2B5EF4-FFF2-40B4-BE49-F238E27FC236}">
                <a16:creationId xmlns:a16="http://schemas.microsoft.com/office/drawing/2014/main" id="{9BE3BDA1-FB10-48B6-B413-1719EB8DB9E1}"/>
              </a:ext>
            </a:extLst>
          </p:cNvPr>
          <p:cNvSpPr/>
          <p:nvPr/>
        </p:nvSpPr>
        <p:spPr>
          <a:xfrm>
            <a:off x="7320136" y="2780928"/>
            <a:ext cx="4248472" cy="2592288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Nuoli: Ylös-alas 5">
            <a:extLst>
              <a:ext uri="{FF2B5EF4-FFF2-40B4-BE49-F238E27FC236}">
                <a16:creationId xmlns:a16="http://schemas.microsoft.com/office/drawing/2014/main" id="{02E4DA3F-8DBD-41EB-B2DC-6946D8776E6B}"/>
              </a:ext>
            </a:extLst>
          </p:cNvPr>
          <p:cNvSpPr/>
          <p:nvPr/>
        </p:nvSpPr>
        <p:spPr>
          <a:xfrm>
            <a:off x="7917740" y="2881789"/>
            <a:ext cx="288032" cy="244827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Nuoli: Ylös-alas 6">
            <a:extLst>
              <a:ext uri="{FF2B5EF4-FFF2-40B4-BE49-F238E27FC236}">
                <a16:creationId xmlns:a16="http://schemas.microsoft.com/office/drawing/2014/main" id="{2A7F935C-ACFF-4820-B72E-701722B092B0}"/>
              </a:ext>
            </a:extLst>
          </p:cNvPr>
          <p:cNvSpPr/>
          <p:nvPr/>
        </p:nvSpPr>
        <p:spPr>
          <a:xfrm>
            <a:off x="8832304" y="2873499"/>
            <a:ext cx="288032" cy="244827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Nuoli: Ylös-alas 7">
            <a:extLst>
              <a:ext uri="{FF2B5EF4-FFF2-40B4-BE49-F238E27FC236}">
                <a16:creationId xmlns:a16="http://schemas.microsoft.com/office/drawing/2014/main" id="{856E1C9D-B496-4285-84C9-D0D0128AF8D0}"/>
              </a:ext>
            </a:extLst>
          </p:cNvPr>
          <p:cNvSpPr/>
          <p:nvPr/>
        </p:nvSpPr>
        <p:spPr>
          <a:xfrm>
            <a:off x="9768408" y="2852936"/>
            <a:ext cx="288032" cy="244827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Nuoli: Ylös-alas 8">
            <a:extLst>
              <a:ext uri="{FF2B5EF4-FFF2-40B4-BE49-F238E27FC236}">
                <a16:creationId xmlns:a16="http://schemas.microsoft.com/office/drawing/2014/main" id="{8444B8C2-D337-4E9E-A41A-9C3092C2A308}"/>
              </a:ext>
            </a:extLst>
          </p:cNvPr>
          <p:cNvSpPr/>
          <p:nvPr/>
        </p:nvSpPr>
        <p:spPr>
          <a:xfrm>
            <a:off x="10704512" y="2862600"/>
            <a:ext cx="288032" cy="2448272"/>
          </a:xfrm>
          <a:prstGeom prst="upDownArrow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kstiruutu 10">
            <a:extLst>
              <a:ext uri="{FF2B5EF4-FFF2-40B4-BE49-F238E27FC236}">
                <a16:creationId xmlns:a16="http://schemas.microsoft.com/office/drawing/2014/main" id="{4D12004F-14DE-4FD3-8B94-E474F2BCB2F8}"/>
              </a:ext>
            </a:extLst>
          </p:cNvPr>
          <p:cNvSpPr txBox="1"/>
          <p:nvPr/>
        </p:nvSpPr>
        <p:spPr>
          <a:xfrm>
            <a:off x="7648822" y="5589240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SMTP</a:t>
            </a:r>
          </a:p>
        </p:txBody>
      </p:sp>
      <p:sp>
        <p:nvSpPr>
          <p:cNvPr id="13" name="Tekstiruutu 12">
            <a:extLst>
              <a:ext uri="{FF2B5EF4-FFF2-40B4-BE49-F238E27FC236}">
                <a16:creationId xmlns:a16="http://schemas.microsoft.com/office/drawing/2014/main" id="{57FC21BF-F194-49D5-AAF6-48BF6CA5FB83}"/>
              </a:ext>
            </a:extLst>
          </p:cNvPr>
          <p:cNvSpPr txBox="1"/>
          <p:nvPr/>
        </p:nvSpPr>
        <p:spPr>
          <a:xfrm>
            <a:off x="8619368" y="5589240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FTP</a:t>
            </a:r>
          </a:p>
        </p:txBody>
      </p:sp>
      <p:sp>
        <p:nvSpPr>
          <p:cNvPr id="14" name="Tekstiruutu 13">
            <a:extLst>
              <a:ext uri="{FF2B5EF4-FFF2-40B4-BE49-F238E27FC236}">
                <a16:creationId xmlns:a16="http://schemas.microsoft.com/office/drawing/2014/main" id="{5D2C9017-86FC-4A12-8633-B45A0C89C968}"/>
              </a:ext>
            </a:extLst>
          </p:cNvPr>
          <p:cNvSpPr txBox="1"/>
          <p:nvPr/>
        </p:nvSpPr>
        <p:spPr>
          <a:xfrm>
            <a:off x="9435370" y="5472016"/>
            <a:ext cx="9541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Web</a:t>
            </a:r>
          </a:p>
          <a:p>
            <a:pPr algn="ctr"/>
            <a:r>
              <a:rPr lang="en-GB" dirty="0"/>
              <a:t>Service</a:t>
            </a:r>
          </a:p>
        </p:txBody>
      </p:sp>
      <p:sp>
        <p:nvSpPr>
          <p:cNvPr id="15" name="Tekstiruutu 14">
            <a:extLst>
              <a:ext uri="{FF2B5EF4-FFF2-40B4-BE49-F238E27FC236}">
                <a16:creationId xmlns:a16="http://schemas.microsoft.com/office/drawing/2014/main" id="{786A5B7E-3A6D-4600-AD4C-511E7EEC0062}"/>
              </a:ext>
            </a:extLst>
          </p:cNvPr>
          <p:cNvSpPr txBox="1"/>
          <p:nvPr/>
        </p:nvSpPr>
        <p:spPr>
          <a:xfrm>
            <a:off x="10544288" y="5589240"/>
            <a:ext cx="805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ECP</a:t>
            </a:r>
          </a:p>
        </p:txBody>
      </p:sp>
      <p:pic>
        <p:nvPicPr>
          <p:cNvPr id="2050" name="Picture 2" descr="Kuvahaun tulos haulle envelope icon">
            <a:extLst>
              <a:ext uri="{FF2B5EF4-FFF2-40B4-BE49-F238E27FC236}">
                <a16:creationId xmlns:a16="http://schemas.microsoft.com/office/drawing/2014/main" id="{0C28FA52-B603-476D-A58A-167E54895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6672" y="1792410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17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C4DCA-901C-A543-AF28-A56299AA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Multiple Power Exchange Markets for Day-Ahead Trading in Nordics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DA7C9-0153-F642-92BD-0C5C7B4820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4" y="2168526"/>
            <a:ext cx="5774424" cy="4284810"/>
          </a:xfrm>
        </p:spPr>
        <p:txBody>
          <a:bodyPr>
            <a:normAutofit fontScale="85000" lnSpcReduction="20000"/>
          </a:bodyPr>
          <a:lstStyle/>
          <a:p>
            <a:r>
              <a:rPr lang="en-GB" sz="1900" dirty="0">
                <a:solidFill>
                  <a:schemeClr val="accent1"/>
                </a:solidFill>
              </a:rPr>
              <a:t>What &amp; when?</a:t>
            </a:r>
          </a:p>
          <a:p>
            <a:pPr marL="285750" indent="-285750">
              <a:lnSpc>
                <a:spcPct val="11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 dirty="0"/>
              <a:t>eSett provides technical support for multiple power exchange markets in the Nordic area</a:t>
            </a:r>
          </a:p>
          <a:p>
            <a:pPr marL="285750" indent="-285750">
              <a:lnSpc>
                <a:spcPct val="11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 dirty="0"/>
              <a:t>Go Live Q1/2020</a:t>
            </a:r>
          </a:p>
          <a:p>
            <a:pPr marL="285750" indent="-285750">
              <a:lnSpc>
                <a:spcPct val="11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dirty="0"/>
              <a:t>eSett is already able to support the go-live</a:t>
            </a:r>
            <a:endParaRPr lang="en-GB" dirty="0"/>
          </a:p>
          <a:p>
            <a:pPr marL="285750" indent="-285750">
              <a:lnSpc>
                <a:spcPct val="11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dirty="0"/>
              <a:t>Project participants: Fingrid, Statnett, Svenska </a:t>
            </a:r>
            <a:r>
              <a:rPr lang="en-US" dirty="0" err="1"/>
              <a:t>kraftnät</a:t>
            </a:r>
            <a:r>
              <a:rPr lang="en-US" dirty="0"/>
              <a:t>, eSett, EMCO, ECC, EPEX, Nordic RSC and Nasdaq</a:t>
            </a:r>
            <a:endParaRPr lang="en-GB" dirty="0"/>
          </a:p>
          <a:p>
            <a:r>
              <a:rPr lang="en-GB" sz="1900" dirty="0">
                <a:solidFill>
                  <a:schemeClr val="tx2"/>
                </a:solidFill>
              </a:rPr>
              <a:t>Benefits</a:t>
            </a:r>
          </a:p>
          <a:p>
            <a:pPr marL="285750" indent="-285750">
              <a:lnSpc>
                <a:spcPct val="11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dirty="0"/>
              <a:t>Promoting effective competition in the generation, trading and supply of electricity</a:t>
            </a:r>
          </a:p>
          <a:p>
            <a:pPr marL="285750" indent="-285750">
              <a:lnSpc>
                <a:spcPct val="11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dirty="0"/>
              <a:t>Optimizing the calculation and allocation of cross-zonal capacity</a:t>
            </a:r>
          </a:p>
          <a:p>
            <a:pPr marL="285750" indent="-285750">
              <a:lnSpc>
                <a:spcPct val="11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dirty="0"/>
              <a:t>Ensuring fair and non-discriminatory treatment of TSOs, NEMOs, the Agency, regulatory authorities and market participants</a:t>
            </a:r>
          </a:p>
          <a:p>
            <a:pPr marL="285750" indent="-285750">
              <a:lnSpc>
                <a:spcPct val="11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dirty="0"/>
              <a:t>Respecting the need for a fair and orderly market and fair and orderly price formation</a:t>
            </a:r>
          </a:p>
          <a:p>
            <a:pPr marL="285750" indent="-285750">
              <a:lnSpc>
                <a:spcPct val="11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dirty="0"/>
              <a:t>Creating a level playing field for NEMOs</a:t>
            </a:r>
          </a:p>
        </p:txBody>
      </p:sp>
      <p:pic>
        <p:nvPicPr>
          <p:cNvPr id="6" name="Picture 2" descr="Kuvahaun tulos haulle nordpool">
            <a:extLst>
              <a:ext uri="{FF2B5EF4-FFF2-40B4-BE49-F238E27FC236}">
                <a16:creationId xmlns:a16="http://schemas.microsoft.com/office/drawing/2014/main" id="{FE83788F-5C75-42B3-8C2D-51A6D3E8AC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144" y="2072639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Kuvahaun tulos haulle EPEX">
            <a:extLst>
              <a:ext uri="{FF2B5EF4-FFF2-40B4-BE49-F238E27FC236}">
                <a16:creationId xmlns:a16="http://schemas.microsoft.com/office/drawing/2014/main" id="{D70B4D37-B0C9-4A6D-B3A4-40EF23A4EE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224" y="3482976"/>
            <a:ext cx="3876675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Kuvahaun tulos haulle nasdaq logo">
            <a:extLst>
              <a:ext uri="{FF2B5EF4-FFF2-40B4-BE49-F238E27FC236}">
                <a16:creationId xmlns:a16="http://schemas.microsoft.com/office/drawing/2014/main" id="{1C96DE2F-A997-49DE-B487-39C5D7DACF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112" y="4816476"/>
            <a:ext cx="3168352" cy="903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853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53E29-929C-5D4F-9F05-6354465C1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699816"/>
            <a:ext cx="3886325" cy="2729184"/>
          </a:xfrm>
        </p:spPr>
        <p:txBody>
          <a:bodyPr/>
          <a:lstStyle/>
          <a:p>
            <a:r>
              <a:rPr lang="en-GB" dirty="0"/>
              <a:t>Multiple NEMOs – Sneak peak from our test environment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28B0DB-7AC1-5348-8BDC-69C4C238F14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93E6BF-75D8-F945-A543-A7E98CFE1AC2}"/>
              </a:ext>
            </a:extLst>
          </p:cNvPr>
          <p:cNvSpPr>
            <a:spLocks noGrp="1"/>
          </p:cNvSpPr>
          <p:nvPr>
            <p:ph sz="half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F8146A51-96B0-40AC-B3D5-D2D5B26421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954"/>
          <a:stretch/>
        </p:blipFill>
        <p:spPr>
          <a:xfrm>
            <a:off x="4639950" y="689297"/>
            <a:ext cx="7288698" cy="5836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600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DC5D1D9-58F1-4EF4-B847-5E22FCA2E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Multiple NEMOs – Sneak peak from our test environment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B5B84424-A182-45E4-95A3-6DCCDD02CE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4901"/>
          <a:stretch/>
        </p:blipFill>
        <p:spPr>
          <a:xfrm>
            <a:off x="1436602" y="1988840"/>
            <a:ext cx="9360477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862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ESETT VÄRIT FINAL">
      <a:dk1>
        <a:srgbClr val="201F1F"/>
      </a:dk1>
      <a:lt1>
        <a:srgbClr val="FFFFFF"/>
      </a:lt1>
      <a:dk2>
        <a:srgbClr val="516BB3"/>
      </a:dk2>
      <a:lt2>
        <a:srgbClr val="E7E6E6"/>
      </a:lt2>
      <a:accent1>
        <a:srgbClr val="7058A6"/>
      </a:accent1>
      <a:accent2>
        <a:srgbClr val="63AEDA"/>
      </a:accent2>
      <a:accent3>
        <a:srgbClr val="08539B"/>
      </a:accent3>
      <a:accent4>
        <a:srgbClr val="99C137"/>
      </a:accent4>
      <a:accent5>
        <a:srgbClr val="2099D1"/>
      </a:accent5>
      <a:accent6>
        <a:srgbClr val="ED6987"/>
      </a:accent6>
      <a:hlink>
        <a:srgbClr val="954F71"/>
      </a:hlink>
      <a:folHlink>
        <a:srgbClr val="7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ETT_PPT-pohja_FINAL" id="{ECE071FF-01FB-114C-9A0C-BE4CEFE0F329}" vid="{7530B17D-D18D-1B44-87BB-87EC00DB468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9EF857B8B49E43A0ADC067B4575F49" ma:contentTypeVersion="8" ma:contentTypeDescription="Create a new document." ma:contentTypeScope="" ma:versionID="cd4aae8c75fe36eb52fa4b542c26bb31">
  <xsd:schema xmlns:xsd="http://www.w3.org/2001/XMLSchema" xmlns:xs="http://www.w3.org/2001/XMLSchema" xmlns:p="http://schemas.microsoft.com/office/2006/metadata/properties" xmlns:ns3="6fbecb3e-d9e3-4507-a344-3db7f82caab7" targetNamespace="http://schemas.microsoft.com/office/2006/metadata/properties" ma:root="true" ma:fieldsID="90ee48002405d936087930f0e3e99e1e" ns3:_="">
    <xsd:import namespace="6fbecb3e-d9e3-4507-a344-3db7f82caab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becb3e-d9e3-4507-a344-3db7f82caa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469C2AB-F521-4B98-9BDD-E3289070C87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69CDEB-CB10-4C2D-802E-7BB9E5379A02}">
  <ds:schemaRefs>
    <ds:schemaRef ds:uri="6fbecb3e-d9e3-4507-a344-3db7f82caab7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05B2F3D-EEF6-4EB8-99B2-FA6B86E83D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becb3e-d9e3-4507-a344-3db7f82caa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eSett - Powerpoint pohja</Template>
  <TotalTime>1434</TotalTime>
  <Words>506</Words>
  <Application>Microsoft Office PowerPoint</Application>
  <PresentationFormat>Laajakuva</PresentationFormat>
  <Paragraphs>102</Paragraphs>
  <Slides>14</Slides>
  <Notes>1</Notes>
  <HiddenSlides>0</HiddenSlides>
  <MMClips>0</MMClips>
  <ScaleCrop>false</ScaleCrop>
  <HeadingPairs>
    <vt:vector size="6" baseType="variant">
      <vt:variant>
        <vt:lpstr>Käytetyt fontit</vt:lpstr>
      </vt:variant>
      <vt:variant>
        <vt:i4>2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Office-teema</vt:lpstr>
      <vt:lpstr>eSett News Customer Committee #2/2019</vt:lpstr>
      <vt:lpstr>PowerPoint-esitys</vt:lpstr>
      <vt:lpstr>eSett Customer Service</vt:lpstr>
      <vt:lpstr>Highlights since last Customer Committee meeting</vt:lpstr>
      <vt:lpstr>Upcoming projects</vt:lpstr>
      <vt:lpstr>eSett is introducing ECP/EDX as a new communication channel to submit and receive NBS data</vt:lpstr>
      <vt:lpstr>Multiple Power Exchange Markets for Day-Ahead Trading in Nordics</vt:lpstr>
      <vt:lpstr>Multiple NEMOs – Sneak peak from our test environment</vt:lpstr>
      <vt:lpstr>Multiple NEMOs – Sneak peak from our test environment</vt:lpstr>
      <vt:lpstr>PowerPoint-esitys</vt:lpstr>
      <vt:lpstr>Customer Satisfaction Survey</vt:lpstr>
      <vt:lpstr>Customer Satisfaction Survey</vt:lpstr>
      <vt:lpstr>Customer Satisfaction Survey</vt:lpstr>
      <vt:lpstr>PowerPoint-esitys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Diana Welander</dc:creator>
  <cp:lastModifiedBy>Diana Welander</cp:lastModifiedBy>
  <cp:revision>38</cp:revision>
  <dcterms:created xsi:type="dcterms:W3CDTF">2019-10-18T13:02:01Z</dcterms:created>
  <dcterms:modified xsi:type="dcterms:W3CDTF">2019-10-23T09:50:17Z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0x010100719EF857B8B49E43A0ADC067B4575F49</vt:lpwstr>
  </property>
</Properties>
</file>