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86" r:id="rId2"/>
    <p:sldId id="318" r:id="rId3"/>
    <p:sldId id="337" r:id="rId4"/>
    <p:sldId id="338" r:id="rId5"/>
    <p:sldId id="339" r:id="rId6"/>
    <p:sldId id="295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jo Kanerva" initials="MK" lastIdx="9" clrIdx="0">
    <p:extLst>
      <p:ext uri="{19B8F6BF-5375-455C-9EA6-DF929625EA0E}">
        <p15:presenceInfo xmlns:p15="http://schemas.microsoft.com/office/powerpoint/2012/main" userId="S::marjo.kanerva@cocomms.com::9c3b6cbd-04ef-49e4-a5e6-f36e8350620a" providerId="AD"/>
      </p:ext>
    </p:extLst>
  </p:cmAuthor>
  <p:cmAuthor id="2" name="Kaisa Rajala" initials="KR" lastIdx="15" clrIdx="1">
    <p:extLst>
      <p:ext uri="{19B8F6BF-5375-455C-9EA6-DF929625EA0E}">
        <p15:presenceInfo xmlns:p15="http://schemas.microsoft.com/office/powerpoint/2012/main" userId="S::kaisa.rajala@cocomms.com::9b5d17fd-e020-43bc-a8b2-e707ac1cc0b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6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5"/>
  </p:normalViewPr>
  <p:slideViewPr>
    <p:cSldViewPr snapToObjects="1" showGuides="1">
      <p:cViewPr varScale="1">
        <p:scale>
          <a:sx n="108" d="100"/>
          <a:sy n="108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iina Olsson-Hurt" userId="1d85d56d-c293-4a53-aa0e-5b12c91ed435" providerId="ADAL" clId="{0B5B32E3-51E2-42B2-9901-2F184ADEABAD}"/>
    <pc:docChg chg="modSld">
      <pc:chgData name="Pauliina Olsson-Hurt" userId="1d85d56d-c293-4a53-aa0e-5b12c91ed435" providerId="ADAL" clId="{0B5B32E3-51E2-42B2-9901-2F184ADEABAD}" dt="2022-05-31T07:20:47.936" v="256" actId="20577"/>
      <pc:docMkLst>
        <pc:docMk/>
      </pc:docMkLst>
      <pc:sldChg chg="modSp mod">
        <pc:chgData name="Pauliina Olsson-Hurt" userId="1d85d56d-c293-4a53-aa0e-5b12c91ed435" providerId="ADAL" clId="{0B5B32E3-51E2-42B2-9901-2F184ADEABAD}" dt="2022-05-31T07:14:30.492" v="96" actId="20577"/>
        <pc:sldMkLst>
          <pc:docMk/>
          <pc:sldMk cId="1279355931" sldId="318"/>
        </pc:sldMkLst>
        <pc:spChg chg="mod">
          <ac:chgData name="Pauliina Olsson-Hurt" userId="1d85d56d-c293-4a53-aa0e-5b12c91ed435" providerId="ADAL" clId="{0B5B32E3-51E2-42B2-9901-2F184ADEABAD}" dt="2022-05-31T07:14:30.492" v="96" actId="20577"/>
          <ac:spMkLst>
            <pc:docMk/>
            <pc:sldMk cId="1279355931" sldId="318"/>
            <ac:spMk id="3" creationId="{5A2DA7C9-0153-F642-92BD-0C5C7B4820EE}"/>
          </ac:spMkLst>
        </pc:spChg>
      </pc:sldChg>
      <pc:sldChg chg="modSp mod">
        <pc:chgData name="Pauliina Olsson-Hurt" userId="1d85d56d-c293-4a53-aa0e-5b12c91ed435" providerId="ADAL" clId="{0B5B32E3-51E2-42B2-9901-2F184ADEABAD}" dt="2022-05-31T07:20:47.936" v="256" actId="20577"/>
        <pc:sldMkLst>
          <pc:docMk/>
          <pc:sldMk cId="493737373" sldId="338"/>
        </pc:sldMkLst>
        <pc:spChg chg="mod">
          <ac:chgData name="Pauliina Olsson-Hurt" userId="1d85d56d-c293-4a53-aa0e-5b12c91ed435" providerId="ADAL" clId="{0B5B32E3-51E2-42B2-9901-2F184ADEABAD}" dt="2022-05-31T07:17:13.622" v="245" actId="20577"/>
          <ac:spMkLst>
            <pc:docMk/>
            <pc:sldMk cId="493737373" sldId="338"/>
            <ac:spMk id="4" creationId="{224FF560-4BA8-DA41-9E27-D42B2F0CA5E8}"/>
          </ac:spMkLst>
        </pc:spChg>
        <pc:spChg chg="mod">
          <ac:chgData name="Pauliina Olsson-Hurt" userId="1d85d56d-c293-4a53-aa0e-5b12c91ed435" providerId="ADAL" clId="{0B5B32E3-51E2-42B2-9901-2F184ADEABAD}" dt="2022-05-31T07:20:47.936" v="256" actId="20577"/>
          <ac:spMkLst>
            <pc:docMk/>
            <pc:sldMk cId="493737373" sldId="338"/>
            <ac:spMk id="8" creationId="{4F2A0B6C-010F-0A44-ACEB-9314933BBFE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04B91-D40B-D344-A2DE-5062ED12EF95}" type="datetimeFigureOut">
              <a:rPr lang="fi-FI" smtClean="0"/>
              <a:t>31.5.2022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B5C9A-8F37-5D4A-AC57-B5FAF5823E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2591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FA515C-CD54-B541-8AD1-BA99E40FA8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FDB69791-DFC7-6749-A863-CFF1D47498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625" y="2808244"/>
            <a:ext cx="5230049" cy="917513"/>
          </a:xfrm>
          <a:prstGeom prst="rect">
            <a:avLst/>
          </a:prstGeom>
          <a:noFill/>
        </p:spPr>
        <p:txBody>
          <a:bodyPr vert="horz" wrap="square" lIns="180000" tIns="180000" rIns="180000" bIns="180000" rtlCol="0" anchor="b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heading</a:t>
            </a:r>
            <a:endParaRPr lang="fi-FI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CC3BC9F-9710-4D43-AD2F-115905AA92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3625" y="3725757"/>
            <a:ext cx="5230049" cy="369332"/>
          </a:xfrm>
          <a:noFill/>
        </p:spPr>
        <p:txBody>
          <a:bodyPr wrap="square" lIns="180000" rIns="180000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subheading</a:t>
            </a:r>
            <a:endParaRPr lang="fi-FI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D2F600E-8CB9-4D48-B577-BF99F070B1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9179" y="441158"/>
            <a:ext cx="1685845" cy="44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2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880693-B331-4945-BAD5-7A85AF416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75951" y="0"/>
            <a:ext cx="5016047" cy="6857999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B6ECA7-97D0-3D4B-9C85-E30AB8167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26" y="699816"/>
            <a:ext cx="544839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E8BDF-EF43-7346-AA32-46975F7431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625" y="2168526"/>
            <a:ext cx="5016046" cy="39690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635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slide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6ECA7-97D0-3D4B-9C85-E30AB816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E8BDF-EF43-7346-AA32-46975F7431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625" y="2168526"/>
            <a:ext cx="5016046" cy="2900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880693-B331-4945-BAD5-7A85AF416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2065" y="2168526"/>
            <a:ext cx="5074610" cy="2921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0B68768-DE01-2A48-8F72-431A429543D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53625" y="2593489"/>
            <a:ext cx="5016046" cy="35394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185FCE6-29DE-BD4E-9DA9-5DA5BE935F6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422065" y="2593488"/>
            <a:ext cx="5074610" cy="35646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378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3B33F3-300E-1A47-BD61-2E453B3DCE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14C9F0-3B70-0B4C-921F-EE5152383F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81490" y="2999487"/>
            <a:ext cx="3229021" cy="8590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516189-53BB-F245-AA2A-9C84F3E009BB}"/>
              </a:ext>
            </a:extLst>
          </p:cNvPr>
          <p:cNvSpPr txBox="1"/>
          <p:nvPr userDrawn="1"/>
        </p:nvSpPr>
        <p:spPr>
          <a:xfrm>
            <a:off x="4106334" y="4275667"/>
            <a:ext cx="397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dirty="0">
                <a:solidFill>
                  <a:schemeClr val="bg1"/>
                </a:solidFill>
              </a:rPr>
              <a:t>WE SETTLE, TOGETHER!</a:t>
            </a:r>
          </a:p>
        </p:txBody>
      </p:sp>
    </p:spTree>
    <p:extLst>
      <p:ext uri="{BB962C8B-B14F-4D97-AF65-F5344CB8AC3E}">
        <p14:creationId xmlns:p14="http://schemas.microsoft.com/office/powerpoint/2010/main" val="63317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2AB0580-6E11-5F46-85BE-9DD7001A43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FDB69791-DFC7-6749-A863-CFF1D47498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625" y="2808244"/>
            <a:ext cx="5230049" cy="917513"/>
          </a:xfrm>
          <a:prstGeom prst="rect">
            <a:avLst/>
          </a:prstGeom>
          <a:noFill/>
        </p:spPr>
        <p:txBody>
          <a:bodyPr vert="horz" wrap="square" lIns="180000" tIns="180000" rIns="180000" bIns="180000" rtlCol="0" anchor="b" anchorCtr="0">
            <a:sp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Add heading</a:t>
            </a:r>
            <a:endParaRPr lang="fi-FI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CC3BC9F-9710-4D43-AD2F-115905AA92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3625" y="3725757"/>
            <a:ext cx="5230049" cy="369332"/>
          </a:xfrm>
          <a:noFill/>
        </p:spPr>
        <p:txBody>
          <a:bodyPr wrap="square" lIns="180000" rIns="180000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subheading</a:t>
            </a:r>
            <a:endParaRPr lang="fi-FI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D2F600E-8CB9-4D48-B577-BF99F070B1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9179" y="441158"/>
            <a:ext cx="1685845" cy="44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79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B82AC1-5ABE-8B45-8DAD-C0CBB92242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A43CE8FA-C7C4-1E4C-B5A2-36B033FDF1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625" y="2808244"/>
            <a:ext cx="5230049" cy="917513"/>
          </a:xfrm>
          <a:prstGeom prst="rect">
            <a:avLst/>
          </a:prstGeom>
          <a:noFill/>
        </p:spPr>
        <p:txBody>
          <a:bodyPr vert="horz" wrap="square" lIns="180000" tIns="180000" rIns="180000" bIns="180000" rtlCol="0" anchor="b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heading</a:t>
            </a:r>
            <a:endParaRPr lang="fi-FI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F23DEBC-764C-BE42-87B5-FB0B0797D2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3625" y="3725757"/>
            <a:ext cx="5230049" cy="369332"/>
          </a:xfrm>
          <a:noFill/>
        </p:spPr>
        <p:txBody>
          <a:bodyPr wrap="square" lIns="180000" rIns="180000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subheading</a:t>
            </a:r>
            <a:endParaRPr lang="fi-FI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986F0E-F217-E54C-8F71-19393AADBE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9179" y="441158"/>
            <a:ext cx="1685845" cy="44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82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088305-55A4-F440-8768-73135FC0DD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A11CA3B-49E3-144F-A42F-074C05C8640C}"/>
              </a:ext>
            </a:extLst>
          </p:cNvPr>
          <p:cNvSpPr/>
          <p:nvPr userDrawn="1"/>
        </p:nvSpPr>
        <p:spPr>
          <a:xfrm>
            <a:off x="0" y="6486524"/>
            <a:ext cx="12192000" cy="371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324049CD-EE0E-8444-A209-B3AD3BBD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25" y="3025643"/>
            <a:ext cx="5906255" cy="806714"/>
          </a:xfrm>
          <a:prstGeom prst="rect">
            <a:avLst/>
          </a:prstGeom>
          <a:noFill/>
        </p:spPr>
        <p:txBody>
          <a:bodyPr vert="horz" wrap="square" lIns="180000" tIns="180000" rIns="180000" bIns="180000" rtlCol="0" anchor="ctr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06D9C3-73E3-7744-881D-894CF8497BB3}"/>
              </a:ext>
            </a:extLst>
          </p:cNvPr>
          <p:cNvSpPr txBox="1"/>
          <p:nvPr userDrawn="1"/>
        </p:nvSpPr>
        <p:spPr>
          <a:xfrm>
            <a:off x="282446" y="6555752"/>
            <a:ext cx="19392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A4DC032-1FD6-864A-8399-AC8FD815F892}" type="datetime4">
              <a:rPr lang="en-GB" sz="900" noProof="0" smtClean="0">
                <a:solidFill>
                  <a:schemeClr val="bg2">
                    <a:lumMod val="50000"/>
                  </a:schemeClr>
                </a:solidFill>
              </a:rPr>
              <a:t>31 May 2022</a:t>
            </a:fld>
            <a:endParaRPr lang="en-GB" sz="900" noProof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85E36B-7B21-204C-84E1-AF3FE4FBAD31}"/>
              </a:ext>
            </a:extLst>
          </p:cNvPr>
          <p:cNvSpPr txBox="1"/>
          <p:nvPr userDrawn="1"/>
        </p:nvSpPr>
        <p:spPr>
          <a:xfrm>
            <a:off x="11163241" y="6552524"/>
            <a:ext cx="7463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DFFEE9F-7952-C041-A2BB-B412DCE1D423}" type="slidenum">
              <a:rPr lang="fi-FI" sz="900" smtClean="0">
                <a:solidFill>
                  <a:schemeClr val="bg2">
                    <a:lumMod val="50000"/>
                  </a:schemeClr>
                </a:solidFill>
              </a:rPr>
              <a:t>‹#›</a:t>
            </a:fld>
            <a:endParaRPr lang="fi-FI" sz="9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7AD9060-FCC4-5645-BEF3-313267821C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171" y="211986"/>
            <a:ext cx="883354" cy="23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0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A71AB7-F817-584E-A4FB-6C558ADCB0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5B936BB-7AED-BB4A-A6B9-BED7571356EC}"/>
              </a:ext>
            </a:extLst>
          </p:cNvPr>
          <p:cNvSpPr/>
          <p:nvPr userDrawn="1"/>
        </p:nvSpPr>
        <p:spPr>
          <a:xfrm>
            <a:off x="0" y="6486524"/>
            <a:ext cx="12192000" cy="371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324049CD-EE0E-8444-A209-B3AD3BBD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25" y="3025643"/>
            <a:ext cx="5906255" cy="806714"/>
          </a:xfrm>
          <a:prstGeom prst="rect">
            <a:avLst/>
          </a:prstGeom>
          <a:noFill/>
        </p:spPr>
        <p:txBody>
          <a:bodyPr vert="horz" wrap="square" lIns="180000" tIns="180000" rIns="180000" bIns="180000" rtlCol="0" anchor="ctr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85E36B-7B21-204C-84E1-AF3FE4FBAD31}"/>
              </a:ext>
            </a:extLst>
          </p:cNvPr>
          <p:cNvSpPr txBox="1"/>
          <p:nvPr userDrawn="1"/>
        </p:nvSpPr>
        <p:spPr>
          <a:xfrm>
            <a:off x="11163241" y="6552524"/>
            <a:ext cx="7463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DFFEE9F-7952-C041-A2BB-B412DCE1D423}" type="slidenum">
              <a:rPr lang="fi-FI" sz="900" smtClean="0">
                <a:solidFill>
                  <a:schemeClr val="bg2">
                    <a:lumMod val="50000"/>
                  </a:schemeClr>
                </a:solidFill>
              </a:rPr>
              <a:t>‹#›</a:t>
            </a:fld>
            <a:endParaRPr lang="fi-FI" sz="9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7AD9060-FCC4-5645-BEF3-313267821C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171" y="211986"/>
            <a:ext cx="883354" cy="235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09A9AA-DBF2-E642-A230-5C6D779113F4}"/>
              </a:ext>
            </a:extLst>
          </p:cNvPr>
          <p:cNvSpPr txBox="1"/>
          <p:nvPr userDrawn="1"/>
        </p:nvSpPr>
        <p:spPr>
          <a:xfrm>
            <a:off x="282446" y="6555752"/>
            <a:ext cx="19392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A4DC032-1FD6-864A-8399-AC8FD815F892}" type="datetime4">
              <a:rPr lang="en-GB" sz="900" noProof="0" smtClean="0">
                <a:solidFill>
                  <a:schemeClr val="bg2">
                    <a:lumMod val="50000"/>
                  </a:schemeClr>
                </a:solidFill>
              </a:rPr>
              <a:t>31 May 2022</a:t>
            </a:fld>
            <a:endParaRPr lang="en-GB" sz="900" noProof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55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B82AC1-5ABE-8B45-8DAD-C0CBB92242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6849067-6132-1B4B-8211-67C81C7B4B86}"/>
              </a:ext>
            </a:extLst>
          </p:cNvPr>
          <p:cNvSpPr/>
          <p:nvPr userDrawn="1"/>
        </p:nvSpPr>
        <p:spPr>
          <a:xfrm>
            <a:off x="0" y="6486524"/>
            <a:ext cx="12192000" cy="371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7DC982-F9D9-8844-9F26-CA40473C69BC}"/>
              </a:ext>
            </a:extLst>
          </p:cNvPr>
          <p:cNvSpPr txBox="1"/>
          <p:nvPr userDrawn="1"/>
        </p:nvSpPr>
        <p:spPr>
          <a:xfrm>
            <a:off x="11163241" y="6552524"/>
            <a:ext cx="7463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DFFEE9F-7952-C041-A2BB-B412DCE1D423}" type="slidenum">
              <a:rPr lang="fi-FI" sz="900" smtClean="0">
                <a:solidFill>
                  <a:schemeClr val="bg2">
                    <a:lumMod val="50000"/>
                  </a:schemeClr>
                </a:solidFill>
              </a:rPr>
              <a:t>‹#›</a:t>
            </a:fld>
            <a:endParaRPr lang="fi-FI" sz="9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90B4196-34B9-064E-82AE-E810168A5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171" y="211986"/>
            <a:ext cx="883354" cy="235001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96410144-ADD5-2747-AD2A-BEA1123C8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25" y="3025643"/>
            <a:ext cx="5906255" cy="806714"/>
          </a:xfrm>
          <a:prstGeom prst="rect">
            <a:avLst/>
          </a:prstGeom>
          <a:noFill/>
        </p:spPr>
        <p:txBody>
          <a:bodyPr vert="horz" wrap="square" lIns="180000" tIns="180000" rIns="180000" bIns="180000" rtlCol="0" anchor="ctr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5F93DA-078F-2C41-908E-E24B709732F0}"/>
              </a:ext>
            </a:extLst>
          </p:cNvPr>
          <p:cNvSpPr txBox="1"/>
          <p:nvPr userDrawn="1"/>
        </p:nvSpPr>
        <p:spPr>
          <a:xfrm>
            <a:off x="282446" y="6555752"/>
            <a:ext cx="19392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A4DC032-1FD6-864A-8399-AC8FD815F892}" type="datetime4">
              <a:rPr lang="en-GB" sz="900" noProof="0" smtClean="0">
                <a:solidFill>
                  <a:schemeClr val="bg2">
                    <a:lumMod val="50000"/>
                  </a:schemeClr>
                </a:solidFill>
              </a:rPr>
              <a:t>31 May 2022</a:t>
            </a:fld>
            <a:endParaRPr lang="en-GB" sz="900" noProof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6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F1AB8D-98D4-8D49-B170-EEE2027C08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1BABD7E-E58A-124F-9AA7-977D1994345C}"/>
              </a:ext>
            </a:extLst>
          </p:cNvPr>
          <p:cNvSpPr/>
          <p:nvPr userDrawn="1"/>
        </p:nvSpPr>
        <p:spPr>
          <a:xfrm>
            <a:off x="0" y="6486524"/>
            <a:ext cx="12192000" cy="371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3C0AAA-7DF9-DA48-BD59-D6120DCC6A7C}"/>
              </a:ext>
            </a:extLst>
          </p:cNvPr>
          <p:cNvSpPr txBox="1"/>
          <p:nvPr userDrawn="1"/>
        </p:nvSpPr>
        <p:spPr>
          <a:xfrm>
            <a:off x="11163241" y="6552524"/>
            <a:ext cx="7463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DFFEE9F-7952-C041-A2BB-B412DCE1D423}" type="slidenum">
              <a:rPr lang="fi-FI" sz="900" smtClean="0">
                <a:solidFill>
                  <a:schemeClr val="bg2">
                    <a:lumMod val="50000"/>
                  </a:schemeClr>
                </a:solidFill>
              </a:rPr>
              <a:t>‹#›</a:t>
            </a:fld>
            <a:endParaRPr lang="fi-FI" sz="9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935108D-2B86-0842-8131-EB0FFB0C94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171" y="211986"/>
            <a:ext cx="883354" cy="235001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882E88B-9C98-5345-8414-F5BD4CCAC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25" y="3025643"/>
            <a:ext cx="5906255" cy="806714"/>
          </a:xfrm>
          <a:prstGeom prst="rect">
            <a:avLst/>
          </a:prstGeom>
          <a:noFill/>
        </p:spPr>
        <p:txBody>
          <a:bodyPr vert="horz" wrap="square" lIns="180000" tIns="180000" rIns="180000" bIns="180000" rtlCol="0" anchor="ctr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FEE6DB-A3EB-8F42-A3B2-DDB8CA05C598}"/>
              </a:ext>
            </a:extLst>
          </p:cNvPr>
          <p:cNvSpPr txBox="1"/>
          <p:nvPr userDrawn="1"/>
        </p:nvSpPr>
        <p:spPr>
          <a:xfrm>
            <a:off x="282446" y="6555752"/>
            <a:ext cx="19392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A4DC032-1FD6-864A-8399-AC8FD815F892}" type="datetime4">
              <a:rPr lang="en-GB" sz="900" noProof="0" smtClean="0">
                <a:solidFill>
                  <a:schemeClr val="bg2">
                    <a:lumMod val="50000"/>
                  </a:schemeClr>
                </a:solidFill>
              </a:rPr>
              <a:t>31 May 2022</a:t>
            </a:fld>
            <a:endParaRPr lang="en-GB" sz="900" noProof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481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A31E-78B5-AA4B-8C28-D498AAC6F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6F701-AF68-3047-A1FF-A02578942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625" y="2168525"/>
            <a:ext cx="10743050" cy="3997325"/>
          </a:xfrm>
          <a:prstGeom prst="rect">
            <a:avLst/>
          </a:prstGeom>
        </p:spPr>
        <p:txBody>
          <a:bodyPr/>
          <a:lstStyle>
            <a:lvl2pPr marL="400050" indent="-136525"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/>
            </a:lvl2pPr>
            <a:lvl3pPr marL="534988" indent="-128588"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/>
            </a:lvl3pPr>
            <a:lvl4pPr marL="671513" indent="-136525"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/>
            </a:lvl4pPr>
            <a:lvl5pPr marL="760413" indent="-88900"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2996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6ECA7-97D0-3D4B-9C85-E30AB816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E8BDF-EF43-7346-AA32-46975F7431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625" y="2168526"/>
            <a:ext cx="5016046" cy="39690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880693-B331-4945-BAD5-7A85AF416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2065" y="2168525"/>
            <a:ext cx="5074610" cy="3997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432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7DF2D4F-B35A-104D-B637-07A45B067BE5}"/>
              </a:ext>
            </a:extLst>
          </p:cNvPr>
          <p:cNvSpPr/>
          <p:nvPr userDrawn="1"/>
        </p:nvSpPr>
        <p:spPr>
          <a:xfrm>
            <a:off x="0" y="6486524"/>
            <a:ext cx="12192000" cy="371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A3140F-9E08-0343-B93A-86E0400FB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25" y="699816"/>
            <a:ext cx="107264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E6DA3-5706-814D-BBF6-BD45C3494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625" y="2168131"/>
            <a:ext cx="10726433" cy="3990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EA74CD-F8EE-DD4A-AED1-AAC403C20842}"/>
              </a:ext>
            </a:extLst>
          </p:cNvPr>
          <p:cNvSpPr txBox="1"/>
          <p:nvPr userDrawn="1"/>
        </p:nvSpPr>
        <p:spPr>
          <a:xfrm>
            <a:off x="11163241" y="6552524"/>
            <a:ext cx="7463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DFFEE9F-7952-C041-A2BB-B412DCE1D423}" type="slidenum">
              <a:rPr lang="fi-FI" sz="900" smtClean="0">
                <a:solidFill>
                  <a:schemeClr val="bg2">
                    <a:lumMod val="50000"/>
                  </a:schemeClr>
                </a:solidFill>
              </a:rPr>
              <a:t>‹#›</a:t>
            </a:fld>
            <a:endParaRPr lang="fi-FI" sz="9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1D733A-97DE-2B4D-914A-0D42DBF3986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937171" y="211986"/>
            <a:ext cx="883354" cy="2350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9F23BE-24DE-674E-BD23-7A594435CDBB}"/>
              </a:ext>
            </a:extLst>
          </p:cNvPr>
          <p:cNvSpPr txBox="1"/>
          <p:nvPr userDrawn="1"/>
        </p:nvSpPr>
        <p:spPr>
          <a:xfrm>
            <a:off x="282446" y="6555752"/>
            <a:ext cx="19392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A4DC032-1FD6-864A-8399-AC8FD815F892}" type="datetime4">
              <a:rPr lang="en-GB" sz="900" noProof="0" smtClean="0">
                <a:solidFill>
                  <a:schemeClr val="bg2">
                    <a:lumMod val="50000"/>
                  </a:schemeClr>
                </a:solidFill>
              </a:rPr>
              <a:t>31 May 2022</a:t>
            </a:fld>
            <a:endParaRPr lang="en-GB" sz="900" noProof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7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0" r:id="rId4"/>
    <p:sldLayoutId id="2147483662" r:id="rId5"/>
    <p:sldLayoutId id="2147483659" r:id="rId6"/>
    <p:sldLayoutId id="2147483658" r:id="rId7"/>
    <p:sldLayoutId id="2147483650" r:id="rId8"/>
    <p:sldLayoutId id="2147483652" r:id="rId9"/>
    <p:sldLayoutId id="2147483663" r:id="rId10"/>
    <p:sldLayoutId id="2147483661" r:id="rId11"/>
    <p:sldLayoutId id="214748365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0050" indent="-128588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34988" indent="-128588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671513" indent="-13652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60413" indent="-889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74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3A6264-3B3D-8448-89F2-01B5B0A29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25" y="2254246"/>
            <a:ext cx="5230049" cy="1471511"/>
          </a:xfrm>
        </p:spPr>
        <p:txBody>
          <a:bodyPr/>
          <a:lstStyle/>
          <a:p>
            <a:r>
              <a:rPr lang="en-GB" dirty="0"/>
              <a:t>Account model development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91A2D6F-391F-C749-B2D4-55FBE7788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625" y="3725757"/>
            <a:ext cx="5230049" cy="36933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985CB82-D5CA-A842-9B75-7319A7AC23BC}"/>
              </a:ext>
            </a:extLst>
          </p:cNvPr>
          <p:cNvSpPr txBox="1">
            <a:spLocks/>
          </p:cNvSpPr>
          <p:nvPr/>
        </p:nvSpPr>
        <p:spPr>
          <a:xfrm>
            <a:off x="771554" y="4127990"/>
            <a:ext cx="3054178" cy="258532"/>
          </a:xfrm>
          <a:prstGeom prst="rect">
            <a:avLst/>
          </a:prstGeom>
          <a:noFill/>
        </p:spPr>
        <p:txBody>
          <a:bodyPr vert="horz" wrap="square" lIns="180000" tIns="45720" rIns="18000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tabLst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 dirty="0"/>
              <a:t>Pauliina Olsson-Hurt </a:t>
            </a:r>
            <a:r>
              <a:rPr lang="fi-FI" sz="1200">
                <a:solidFill>
                  <a:schemeClr val="accent2"/>
                </a:solidFill>
              </a:rPr>
              <a:t>ı</a:t>
            </a:r>
            <a:r>
              <a:rPr lang="fi-FI" sz="1200"/>
              <a:t>  11.3.2022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68899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C4DCA-901C-A543-AF28-A56299AA2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DA7C9-0153-F642-92BD-0C5C7B4820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eSett has received feedback from customers and banks to develop the account and collateral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eSett wants to respond to the requests from the market and has started developing an alternative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new model will be taken into use with </a:t>
            </a:r>
            <a:r>
              <a:rPr lang="en-GB" dirty="0" err="1"/>
              <a:t>eSett’s</a:t>
            </a:r>
            <a:r>
              <a:rPr lang="en-GB" dirty="0"/>
              <a:t> settlement bank first in 2022. Other banks will follow if and when they have signed the new Settlement bank agreement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97735B-A72D-8B41-9063-EE46D7E639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8" t="13706" r="6854" b="25957"/>
          <a:stretch/>
        </p:blipFill>
        <p:spPr>
          <a:xfrm>
            <a:off x="6622332" y="2459978"/>
            <a:ext cx="4586785" cy="313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55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6CFF1-64C4-3F4A-8B37-7FD8BCA35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Current account management model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4FF560-4BA8-DA41-9E27-D42B2F0CA5E8}"/>
              </a:ext>
            </a:extLst>
          </p:cNvPr>
          <p:cNvSpPr/>
          <p:nvPr/>
        </p:nvSpPr>
        <p:spPr>
          <a:xfrm>
            <a:off x="1415480" y="2207004"/>
            <a:ext cx="2016224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FI" sz="1400" b="1" dirty="0">
                <a:solidFill>
                  <a:schemeClr val="bg1"/>
                </a:solidFill>
              </a:rPr>
              <a:t>Pledged settlement account</a:t>
            </a:r>
          </a:p>
          <a:p>
            <a:pPr algn="ctr"/>
            <a:endParaRPr lang="en-FI" sz="1400" b="1" dirty="0">
              <a:solidFill>
                <a:schemeClr val="bg1"/>
              </a:solidFill>
            </a:endParaRPr>
          </a:p>
          <a:p>
            <a:pPr algn="ctr"/>
            <a:r>
              <a:rPr lang="en-FI" sz="1400" dirty="0">
                <a:solidFill>
                  <a:schemeClr val="bg1"/>
                </a:solidFill>
              </a:rPr>
              <a:t>-Invoicing and cash collateral account</a:t>
            </a:r>
          </a:p>
          <a:p>
            <a:pPr algn="ctr"/>
            <a:endParaRPr lang="en-FI" sz="14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5815BF-587F-8D4A-A4D6-E83354D61736}"/>
              </a:ext>
            </a:extLst>
          </p:cNvPr>
          <p:cNvSpPr/>
          <p:nvPr/>
        </p:nvSpPr>
        <p:spPr>
          <a:xfrm>
            <a:off x="3647728" y="2212734"/>
            <a:ext cx="2016224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FI" sz="1400" b="1" dirty="0">
                <a:solidFill>
                  <a:schemeClr val="bg1"/>
                </a:solidFill>
              </a:rPr>
              <a:t>On-demand guarantee</a:t>
            </a:r>
          </a:p>
          <a:p>
            <a:pPr algn="ctr"/>
            <a:endParaRPr lang="en-FI" sz="1400" b="1" dirty="0">
              <a:solidFill>
                <a:schemeClr val="bg1"/>
              </a:solidFill>
            </a:endParaRPr>
          </a:p>
          <a:p>
            <a:pPr algn="ctr"/>
            <a:r>
              <a:rPr lang="en-FI" sz="1400" dirty="0">
                <a:solidFill>
                  <a:schemeClr val="bg1"/>
                </a:solidFill>
              </a:rPr>
              <a:t>-Used for collateral deposit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BFF574-3AA6-3D4C-97AE-4A3D58CE3F4B}"/>
              </a:ext>
            </a:extLst>
          </p:cNvPr>
          <p:cNvSpPr/>
          <p:nvPr/>
        </p:nvSpPr>
        <p:spPr>
          <a:xfrm>
            <a:off x="5879976" y="2207004"/>
            <a:ext cx="2016224" cy="367240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FI" sz="1400" b="1" dirty="0">
                <a:solidFill>
                  <a:schemeClr val="bg1"/>
                </a:solidFill>
              </a:rPr>
              <a:t>Release account</a:t>
            </a:r>
          </a:p>
          <a:p>
            <a:pPr algn="ctr"/>
            <a:endParaRPr lang="en-FI" sz="1400" b="1" dirty="0">
              <a:solidFill>
                <a:schemeClr val="bg1"/>
              </a:solidFill>
            </a:endParaRPr>
          </a:p>
          <a:p>
            <a:pPr algn="ctr"/>
            <a:r>
              <a:rPr lang="en-FI" sz="1400" dirty="0">
                <a:solidFill>
                  <a:schemeClr val="bg1"/>
                </a:solidFill>
              </a:rPr>
              <a:t>-Funds from Pledged settlement accounts are released to this account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407FE8-1AA9-E547-BE03-7DA1DB7A1883}"/>
              </a:ext>
            </a:extLst>
          </p:cNvPr>
          <p:cNvSpPr txBox="1"/>
          <p:nvPr/>
        </p:nvSpPr>
        <p:spPr>
          <a:xfrm>
            <a:off x="1634167" y="5919663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FI" sz="1200" dirty="0"/>
              <a:t>Pledged account </a:t>
            </a:r>
          </a:p>
          <a:p>
            <a:pPr algn="ctr"/>
            <a:r>
              <a:rPr lang="en-FI" sz="1200" dirty="0"/>
              <a:t>agreement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BD3F9C-2078-9A47-BEA0-DA91B18B3939}"/>
              </a:ext>
            </a:extLst>
          </p:cNvPr>
          <p:cNvSpPr txBox="1"/>
          <p:nvPr/>
        </p:nvSpPr>
        <p:spPr>
          <a:xfrm>
            <a:off x="3711253" y="5919663"/>
            <a:ext cx="1770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FI" sz="1200" dirty="0"/>
              <a:t>On-demand guarantee </a:t>
            </a:r>
          </a:p>
          <a:p>
            <a:pPr algn="ctr"/>
            <a:r>
              <a:rPr lang="en-FI" sz="1200" dirty="0"/>
              <a:t>agreement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F9FB2A-9024-164B-BD30-A8D7BA450E4E}"/>
              </a:ext>
            </a:extLst>
          </p:cNvPr>
          <p:cNvSpPr txBox="1"/>
          <p:nvPr/>
        </p:nvSpPr>
        <p:spPr>
          <a:xfrm>
            <a:off x="6031528" y="5919663"/>
            <a:ext cx="171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I" sz="1200" dirty="0"/>
              <a:t>Standard Settlement Instructions (SSI)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D07CC4-4DC7-F340-A142-313F30E118DA}"/>
              </a:ext>
            </a:extLst>
          </p:cNvPr>
          <p:cNvSpPr txBox="1"/>
          <p:nvPr/>
        </p:nvSpPr>
        <p:spPr>
          <a:xfrm>
            <a:off x="8937653" y="5642664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400" dirty="0"/>
              <a:t>Between bank and BRP</a:t>
            </a:r>
          </a:p>
          <a:p>
            <a:pPr marL="342900" indent="-342900">
              <a:buFont typeface="+mj-lt"/>
              <a:buAutoNum type="arabicPeriod"/>
            </a:pPr>
            <a:r>
              <a:rPr lang="en-FI" sz="1400" dirty="0"/>
              <a:t>MT101, payments</a:t>
            </a:r>
          </a:p>
          <a:p>
            <a:pPr marL="342900" indent="-342900">
              <a:buFont typeface="+mj-lt"/>
              <a:buAutoNum type="arabicPeriod"/>
            </a:pPr>
            <a:r>
              <a:rPr lang="en-FI" sz="1400" dirty="0"/>
              <a:t>MT940, bank statements</a:t>
            </a:r>
          </a:p>
        </p:txBody>
      </p:sp>
    </p:spTree>
    <p:extLst>
      <p:ext uri="{BB962C8B-B14F-4D97-AF65-F5344CB8AC3E}">
        <p14:creationId xmlns:p14="http://schemas.microsoft.com/office/powerpoint/2010/main" val="3474490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6CFF1-64C4-3F4A-8B37-7FD8BCA35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New</a:t>
            </a:r>
            <a:r>
              <a:rPr lang="en-FI" dirty="0"/>
              <a:t> account management </a:t>
            </a:r>
            <a:r>
              <a:rPr lang="fi-FI"/>
              <a:t>target</a:t>
            </a:r>
            <a:r>
              <a:rPr lang="fi-FI" dirty="0"/>
              <a:t> </a:t>
            </a:r>
            <a:r>
              <a:rPr lang="en-FI" dirty="0"/>
              <a:t>model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4FF560-4BA8-DA41-9E27-D42B2F0CA5E8}"/>
              </a:ext>
            </a:extLst>
          </p:cNvPr>
          <p:cNvSpPr/>
          <p:nvPr/>
        </p:nvSpPr>
        <p:spPr>
          <a:xfrm>
            <a:off x="3647728" y="2174255"/>
            <a:ext cx="2016224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i-FI" sz="1400" b="1" dirty="0">
                <a:solidFill>
                  <a:schemeClr val="bg1"/>
                </a:solidFill>
              </a:rPr>
              <a:t>Cash collateral </a:t>
            </a:r>
            <a:r>
              <a:rPr lang="en-FI" sz="1400" b="1" dirty="0">
                <a:solidFill>
                  <a:schemeClr val="bg1"/>
                </a:solidFill>
              </a:rPr>
              <a:t>account</a:t>
            </a:r>
          </a:p>
          <a:p>
            <a:pPr algn="ctr"/>
            <a:endParaRPr lang="en-FI" sz="1400" b="1" dirty="0">
              <a:solidFill>
                <a:schemeClr val="bg1"/>
              </a:solidFill>
            </a:endParaRPr>
          </a:p>
          <a:p>
            <a:pPr algn="ctr"/>
            <a:r>
              <a:rPr lang="en-FI" sz="1400" dirty="0">
                <a:solidFill>
                  <a:schemeClr val="bg1"/>
                </a:solidFill>
              </a:rPr>
              <a:t>-</a:t>
            </a:r>
            <a:r>
              <a:rPr lang="fi-FI" sz="1400" dirty="0" err="1">
                <a:solidFill>
                  <a:schemeClr val="bg1"/>
                </a:solidFill>
              </a:rPr>
              <a:t>Used</a:t>
            </a:r>
            <a:r>
              <a:rPr lang="fi-FI" sz="1400" dirty="0">
                <a:solidFill>
                  <a:schemeClr val="bg1"/>
                </a:solidFill>
              </a:rPr>
              <a:t> for collateral </a:t>
            </a:r>
            <a:r>
              <a:rPr lang="fi-FI" sz="1400" dirty="0" err="1">
                <a:solidFill>
                  <a:schemeClr val="bg1"/>
                </a:solidFill>
              </a:rPr>
              <a:t>deposit</a:t>
            </a:r>
            <a:r>
              <a:rPr lang="fi-FI" sz="1400" dirty="0">
                <a:solidFill>
                  <a:schemeClr val="bg1"/>
                </a:solidFill>
              </a:rPr>
              <a:t> </a:t>
            </a:r>
            <a:endParaRPr lang="en-FI" sz="1400" dirty="0">
              <a:solidFill>
                <a:schemeClr val="bg1"/>
              </a:solidFill>
            </a:endParaRPr>
          </a:p>
          <a:p>
            <a:pPr algn="ctr"/>
            <a:endParaRPr lang="en-FI" sz="1400" u="sng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5815BF-587F-8D4A-A4D6-E83354D61736}"/>
              </a:ext>
            </a:extLst>
          </p:cNvPr>
          <p:cNvSpPr/>
          <p:nvPr/>
        </p:nvSpPr>
        <p:spPr>
          <a:xfrm>
            <a:off x="5879976" y="2179985"/>
            <a:ext cx="2016224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FI" sz="1400" b="1" dirty="0">
                <a:solidFill>
                  <a:schemeClr val="bg1"/>
                </a:solidFill>
              </a:rPr>
              <a:t>On-demand guarantee</a:t>
            </a:r>
          </a:p>
          <a:p>
            <a:pPr algn="ctr"/>
            <a:endParaRPr lang="en-FI" sz="1400" b="1" dirty="0">
              <a:solidFill>
                <a:schemeClr val="bg1"/>
              </a:solidFill>
            </a:endParaRPr>
          </a:p>
          <a:p>
            <a:pPr algn="ctr"/>
            <a:r>
              <a:rPr lang="en-FI" sz="1400" dirty="0">
                <a:solidFill>
                  <a:schemeClr val="bg1"/>
                </a:solidFill>
              </a:rPr>
              <a:t>-Used for collateral deposit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923E45-278A-9F42-924A-31DE40EE579B}"/>
              </a:ext>
            </a:extLst>
          </p:cNvPr>
          <p:cNvSpPr/>
          <p:nvPr/>
        </p:nvSpPr>
        <p:spPr>
          <a:xfrm>
            <a:off x="8472264" y="550940"/>
            <a:ext cx="864096" cy="861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ysClr val="windowText" lastClr="000000"/>
                </a:solidFill>
              </a:rPr>
              <a:t>E</a:t>
            </a:r>
            <a:r>
              <a:rPr lang="en-FI" sz="1050" dirty="0">
                <a:solidFill>
                  <a:sysClr val="windowText" lastClr="000000"/>
                </a:solidFill>
              </a:rPr>
              <a:t>xisting already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269E77-BD9F-9145-8B25-4EAE0C051F6A}"/>
              </a:ext>
            </a:extLst>
          </p:cNvPr>
          <p:cNvSpPr/>
          <p:nvPr/>
        </p:nvSpPr>
        <p:spPr>
          <a:xfrm>
            <a:off x="9544113" y="550940"/>
            <a:ext cx="864096" cy="8618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50" dirty="0">
                <a:solidFill>
                  <a:sysClr val="windowText" lastClr="000000"/>
                </a:solidFill>
              </a:rPr>
              <a:t>New </a:t>
            </a:r>
            <a:r>
              <a:rPr lang="fi-FI" sz="1050" dirty="0" err="1">
                <a:solidFill>
                  <a:sysClr val="windowText" lastClr="000000"/>
                </a:solidFill>
              </a:rPr>
              <a:t>component</a:t>
            </a:r>
            <a:endParaRPr lang="en-FI" sz="1050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2A0B6C-010F-0A44-ACEB-9314933BBFE1}"/>
              </a:ext>
            </a:extLst>
          </p:cNvPr>
          <p:cNvSpPr/>
          <p:nvPr/>
        </p:nvSpPr>
        <p:spPr>
          <a:xfrm>
            <a:off x="1415480" y="2174255"/>
            <a:ext cx="2016224" cy="367240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FI" sz="1400" b="1">
                <a:solidFill>
                  <a:schemeClr val="bg1"/>
                </a:solidFill>
              </a:rPr>
              <a:t>Cash </a:t>
            </a:r>
            <a:r>
              <a:rPr lang="en-FI" sz="1400" b="1" dirty="0">
                <a:solidFill>
                  <a:schemeClr val="bg1"/>
                </a:solidFill>
              </a:rPr>
              <a:t>account</a:t>
            </a:r>
          </a:p>
          <a:p>
            <a:pPr algn="ctr"/>
            <a:endParaRPr lang="en-FI" sz="1400" b="1" dirty="0">
              <a:solidFill>
                <a:schemeClr val="bg1"/>
              </a:solidFill>
            </a:endParaRPr>
          </a:p>
          <a:p>
            <a:pPr algn="ctr"/>
            <a:r>
              <a:rPr lang="en-FI" sz="1400" dirty="0">
                <a:solidFill>
                  <a:schemeClr val="bg1"/>
                </a:solidFill>
              </a:rPr>
              <a:t>-Invoicing account</a:t>
            </a:r>
          </a:p>
          <a:p>
            <a:pPr algn="ctr"/>
            <a:r>
              <a:rPr lang="en-FI" sz="1400" dirty="0">
                <a:solidFill>
                  <a:schemeClr val="bg1"/>
                </a:solidFill>
              </a:rPr>
              <a:t>-Not pledged, BRP can release funds by itself</a:t>
            </a:r>
          </a:p>
          <a:p>
            <a:pPr algn="ctr"/>
            <a:r>
              <a:rPr lang="en-FI" sz="1400" dirty="0">
                <a:solidFill>
                  <a:schemeClr val="bg1"/>
                </a:solidFill>
              </a:rPr>
              <a:t>-Can’t be used for collateral deposit</a:t>
            </a:r>
          </a:p>
          <a:p>
            <a:pPr algn="ctr"/>
            <a:r>
              <a:rPr lang="en-FI" sz="1400" dirty="0">
                <a:solidFill>
                  <a:schemeClr val="bg1"/>
                </a:solidFill>
              </a:rPr>
              <a:t>-Can be part of cash pool or utilized credit limit</a:t>
            </a:r>
          </a:p>
          <a:p>
            <a:pPr algn="ctr"/>
            <a:r>
              <a:rPr lang="en-FI" sz="1400" dirty="0">
                <a:solidFill>
                  <a:schemeClr val="bg1"/>
                </a:solidFill>
              </a:rPr>
              <a:t>-Funds from </a:t>
            </a:r>
            <a:r>
              <a:rPr lang="fi-FI" sz="1400" dirty="0">
                <a:solidFill>
                  <a:schemeClr val="bg1"/>
                </a:solidFill>
              </a:rPr>
              <a:t>Cash collateral </a:t>
            </a:r>
            <a:r>
              <a:rPr lang="en-FI" sz="1400" dirty="0">
                <a:solidFill>
                  <a:schemeClr val="bg1"/>
                </a:solidFill>
              </a:rPr>
              <a:t>account </a:t>
            </a:r>
            <a:r>
              <a:rPr lang="fi-FI" sz="1400" dirty="0">
                <a:solidFill>
                  <a:schemeClr val="bg1"/>
                </a:solidFill>
              </a:rPr>
              <a:t>is</a:t>
            </a:r>
            <a:r>
              <a:rPr lang="en-FI" sz="1400" dirty="0">
                <a:solidFill>
                  <a:schemeClr val="bg1"/>
                </a:solidFill>
              </a:rPr>
              <a:t> released to this account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407FE8-1AA9-E547-BE03-7DA1DB7A1883}"/>
              </a:ext>
            </a:extLst>
          </p:cNvPr>
          <p:cNvSpPr txBox="1"/>
          <p:nvPr/>
        </p:nvSpPr>
        <p:spPr>
          <a:xfrm>
            <a:off x="3611704" y="5885535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Agreement on Right of Disposal of Cash Account and Cash Collateral </a:t>
            </a:r>
            <a:endParaRPr lang="en-FI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A80150-C3BC-9446-A4AA-8A2B9BC1E603}"/>
              </a:ext>
            </a:extLst>
          </p:cNvPr>
          <p:cNvSpPr txBox="1"/>
          <p:nvPr/>
        </p:nvSpPr>
        <p:spPr>
          <a:xfrm>
            <a:off x="1415480" y="587447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Agreement on Right of Disposal of Cash Account and Cash Collateral </a:t>
            </a:r>
            <a:endParaRPr lang="en-FI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BD3F9C-2078-9A47-BEA0-DA91B18B3939}"/>
              </a:ext>
            </a:extLst>
          </p:cNvPr>
          <p:cNvSpPr txBox="1"/>
          <p:nvPr/>
        </p:nvSpPr>
        <p:spPr>
          <a:xfrm>
            <a:off x="5943501" y="5886914"/>
            <a:ext cx="1770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FI" sz="1200" dirty="0"/>
              <a:t>On-demand guarantee </a:t>
            </a:r>
          </a:p>
          <a:p>
            <a:pPr algn="ctr"/>
            <a:r>
              <a:rPr lang="en-FI" sz="1200" dirty="0"/>
              <a:t>agreement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75E97E-FA35-D74F-A715-D16DD706CF6E}"/>
              </a:ext>
            </a:extLst>
          </p:cNvPr>
          <p:cNvSpPr txBox="1"/>
          <p:nvPr/>
        </p:nvSpPr>
        <p:spPr>
          <a:xfrm>
            <a:off x="8937653" y="5642664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400" dirty="0"/>
              <a:t>Between bank and BRP</a:t>
            </a:r>
          </a:p>
          <a:p>
            <a:pPr marL="342900" indent="-342900">
              <a:buFont typeface="+mj-lt"/>
              <a:buAutoNum type="arabicPeriod"/>
            </a:pPr>
            <a:r>
              <a:rPr lang="en-FI" sz="1400" dirty="0"/>
              <a:t>MT101, payments</a:t>
            </a:r>
          </a:p>
          <a:p>
            <a:pPr marL="342900" indent="-342900">
              <a:buFont typeface="+mj-lt"/>
              <a:buAutoNum type="arabicPeriod"/>
            </a:pPr>
            <a:r>
              <a:rPr lang="en-FI" sz="1400" dirty="0"/>
              <a:t>MT940, bank statements</a:t>
            </a:r>
          </a:p>
        </p:txBody>
      </p:sp>
    </p:spTree>
    <p:extLst>
      <p:ext uri="{BB962C8B-B14F-4D97-AF65-F5344CB8AC3E}">
        <p14:creationId xmlns:p14="http://schemas.microsoft.com/office/powerpoint/2010/main" val="493737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A256E-D0D7-8E47-936C-909D4E2AD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Model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75529-15E3-424A-ABE3-1A7B99F96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dirty="0"/>
              <a:t>In both models all accounts will be in approved settlement banks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dirty="0"/>
              <a:t>BRPs have asked possibility to use cash pool/credit limits with settlement accounts, but it has not been possible so far</a:t>
            </a:r>
          </a:p>
          <a:p>
            <a:pPr marL="685800" lvl="1" indent="-285750"/>
            <a:r>
              <a:rPr lang="fi-FI" dirty="0"/>
              <a:t>New</a:t>
            </a:r>
            <a:r>
              <a:rPr lang="en-FI" dirty="0"/>
              <a:t> model makes it possible to use cash pool and credit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dirty="0"/>
              <a:t>When invoicing account is not pledged BRP gets credit invoice amounts to own account without separate release requests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Requires</a:t>
            </a:r>
            <a:r>
              <a:rPr lang="fi-FI" dirty="0"/>
              <a:t>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agreements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BRP’s</a:t>
            </a:r>
            <a:r>
              <a:rPr lang="fi-FI" dirty="0"/>
              <a:t>, eSett and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banks</a:t>
            </a:r>
            <a:r>
              <a:rPr lang="fi-FI" dirty="0"/>
              <a:t> (</a:t>
            </a:r>
            <a:r>
              <a:rPr lang="fi-FI" dirty="0" err="1"/>
              <a:t>pledged</a:t>
            </a:r>
            <a:r>
              <a:rPr lang="fi-FI" dirty="0"/>
              <a:t> </a:t>
            </a:r>
            <a:r>
              <a:rPr lang="fi-FI" dirty="0" err="1"/>
              <a:t>cash</a:t>
            </a:r>
            <a:r>
              <a:rPr lang="fi-FI" dirty="0"/>
              <a:t> </a:t>
            </a:r>
            <a:r>
              <a:rPr lang="fi-FI" dirty="0" err="1"/>
              <a:t>account</a:t>
            </a:r>
            <a:r>
              <a:rPr lang="fi-FI" dirty="0"/>
              <a:t> </a:t>
            </a:r>
            <a:r>
              <a:rPr lang="fi-FI" dirty="0" err="1"/>
              <a:t>agreement</a:t>
            </a:r>
            <a:r>
              <a:rPr lang="fi-FI" dirty="0"/>
              <a:t>, </a:t>
            </a:r>
            <a:r>
              <a:rPr lang="fi-FI" dirty="0" err="1"/>
              <a:t>settlement</a:t>
            </a:r>
            <a:r>
              <a:rPr lang="fi-FI" dirty="0"/>
              <a:t> </a:t>
            </a:r>
            <a:r>
              <a:rPr lang="fi-FI" dirty="0" err="1"/>
              <a:t>bank</a:t>
            </a:r>
            <a:r>
              <a:rPr lang="fi-FI" dirty="0"/>
              <a:t> </a:t>
            </a:r>
            <a:r>
              <a:rPr lang="fi-FI" dirty="0" err="1"/>
              <a:t>agreement</a:t>
            </a:r>
            <a:r>
              <a:rPr lang="fi-FI" dirty="0"/>
              <a:t>)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79193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086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SETT VÄRIT FINAL">
      <a:dk1>
        <a:srgbClr val="201F1F"/>
      </a:dk1>
      <a:lt1>
        <a:srgbClr val="FFFFFF"/>
      </a:lt1>
      <a:dk2>
        <a:srgbClr val="516BB3"/>
      </a:dk2>
      <a:lt2>
        <a:srgbClr val="E7E6E6"/>
      </a:lt2>
      <a:accent1>
        <a:srgbClr val="7058A6"/>
      </a:accent1>
      <a:accent2>
        <a:srgbClr val="63AEDA"/>
      </a:accent2>
      <a:accent3>
        <a:srgbClr val="08539B"/>
      </a:accent3>
      <a:accent4>
        <a:srgbClr val="99C137"/>
      </a:accent4>
      <a:accent5>
        <a:srgbClr val="2099D1"/>
      </a:accent5>
      <a:accent6>
        <a:srgbClr val="ED6987"/>
      </a:accent6>
      <a:hlink>
        <a:srgbClr val="954F71"/>
      </a:hlink>
      <a:folHlink>
        <a:srgbClr val="7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ETT_PPT-pohja_FINAL" id="{ECE071FF-01FB-114C-9A0C-BE4CEFE0F329}" vid="{7530B17D-D18D-1B44-87BB-87EC00DB46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eSett - Powerpoint pohja</Template>
  <TotalTime>58</TotalTime>
  <Words>317</Words>
  <Application>Microsoft Office PowerPoint</Application>
  <PresentationFormat>Widescreen</PresentationFormat>
  <Paragraphs>53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Account model development</vt:lpstr>
      <vt:lpstr>Background</vt:lpstr>
      <vt:lpstr>Current account management model</vt:lpstr>
      <vt:lpstr>New account management target model</vt:lpstr>
      <vt:lpstr>Model features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Account model development pilot</dc:title>
  <dc:creator>Pauliina Olsson-Hurt</dc:creator>
  <cp:lastModifiedBy>Pauliina Olsson-Hurt</cp:lastModifiedBy>
  <cp:revision>3</cp:revision>
  <dcterms:created xsi:type="dcterms:W3CDTF">2021-10-26T11:19:12Z</dcterms:created>
  <dcterms:modified xsi:type="dcterms:W3CDTF">2022-05-31T07:20:52Z</dcterms:modified>
</cp:coreProperties>
</file>