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9" r:id="rId5"/>
    <p:sldId id="291" r:id="rId6"/>
    <p:sldId id="336" r:id="rId7"/>
    <p:sldId id="352" r:id="rId8"/>
    <p:sldId id="338" r:id="rId9"/>
    <p:sldId id="337" r:id="rId10"/>
    <p:sldId id="339" r:id="rId11"/>
    <p:sldId id="340" r:id="rId12"/>
    <p:sldId id="341" r:id="rId13"/>
    <p:sldId id="342" r:id="rId14"/>
    <p:sldId id="343" r:id="rId15"/>
    <p:sldId id="344" r:id="rId16"/>
    <p:sldId id="353" r:id="rId17"/>
    <p:sldId id="345" r:id="rId18"/>
    <p:sldId id="346" r:id="rId19"/>
    <p:sldId id="347" r:id="rId20"/>
    <p:sldId id="348" r:id="rId21"/>
    <p:sldId id="349" r:id="rId22"/>
    <p:sldId id="350" r:id="rId23"/>
    <p:sldId id="351" r:id="rId24"/>
    <p:sldId id="292" r:id="rId25"/>
    <p:sldId id="295"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 Kanerva" initials="MK" lastIdx="9" clrIdx="0">
    <p:extLst>
      <p:ext uri="{19B8F6BF-5375-455C-9EA6-DF929625EA0E}">
        <p15:presenceInfo xmlns:p15="http://schemas.microsoft.com/office/powerpoint/2012/main" userId="S::marjo.kanerva@cocomms.com::9c3b6cbd-04ef-49e4-a5e6-f36e8350620a" providerId="AD"/>
      </p:ext>
    </p:extLst>
  </p:cmAuthor>
  <p:cmAuthor id="2" name="Kaisa Rajala" initials="KR" lastIdx="15" clrIdx="1">
    <p:extLst>
      <p:ext uri="{19B8F6BF-5375-455C-9EA6-DF929625EA0E}">
        <p15:presenceInfo xmlns:p15="http://schemas.microsoft.com/office/powerpoint/2012/main" userId="S::kaisa.rajala@cocomms.com::9b5d17fd-e020-43bc-a8b2-e707ac1cc0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38818-4465-5DB8-43C7-46B1D3A94245}" v="46" dt="2023-01-10T13:34:12.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705"/>
  </p:normalViewPr>
  <p:slideViewPr>
    <p:cSldViewPr snapToObjects="1" showGuides="1">
      <p:cViewPr varScale="1">
        <p:scale>
          <a:sx n="56" d="100"/>
          <a:sy n="56" d="100"/>
        </p:scale>
        <p:origin x="10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04B91-D40B-D344-A2DE-5062ED12EF95}" type="datetimeFigureOut">
              <a:rPr lang="fi-FI" smtClean="0"/>
              <a:t>10.1.2023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B5C9A-8F37-5D4A-AC57-B5FAF5823E32}" type="slidenum">
              <a:rPr lang="fi-FI" smtClean="0"/>
              <a:t>‹#›</a:t>
            </a:fld>
            <a:endParaRPr lang="fi-FI"/>
          </a:p>
        </p:txBody>
      </p:sp>
    </p:spTree>
    <p:extLst>
      <p:ext uri="{BB962C8B-B14F-4D97-AF65-F5344CB8AC3E}">
        <p14:creationId xmlns:p14="http://schemas.microsoft.com/office/powerpoint/2010/main" val="352259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A515C-CD54-B541-8AD1-BA99E40FA8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144452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with pictu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7175951" y="0"/>
            <a:ext cx="5016047" cy="6857999"/>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a:xfrm>
            <a:off x="753626" y="699816"/>
            <a:ext cx="5448392" cy="1325563"/>
          </a:xfrm>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9263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slide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290059"/>
          </a:xfrm>
          <a:prstGeom prst="rect">
            <a:avLst/>
          </a:prstGeom>
        </p:spPr>
        <p:txBody>
          <a:bodyPr>
            <a:normAutofit/>
          </a:bodyPr>
          <a:lstStyle>
            <a:lvl1pPr>
              <a:defRPr sz="1600" b="1">
                <a:solidFill>
                  <a:schemeClr val="tx2"/>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6"/>
            <a:ext cx="5074610" cy="292127"/>
          </a:xfrm>
          <a:prstGeom prst="rect">
            <a:avLst/>
          </a:prstGeom>
        </p:spPr>
        <p:txBody>
          <a:bodyPr>
            <a:normAutofit/>
          </a:bodyPr>
          <a:lstStyle>
            <a:lvl1pPr>
              <a:defRPr sz="1600" b="1">
                <a:solidFill>
                  <a:schemeClr val="tx2"/>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60B68768-DE01-2A48-8F72-431A429543DC}"/>
              </a:ext>
            </a:extLst>
          </p:cNvPr>
          <p:cNvSpPr>
            <a:spLocks noGrp="1"/>
          </p:cNvSpPr>
          <p:nvPr>
            <p:ph sz="half" idx="10"/>
          </p:nvPr>
        </p:nvSpPr>
        <p:spPr>
          <a:xfrm>
            <a:off x="753625" y="2593489"/>
            <a:ext cx="5016046" cy="35394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Content Placeholder 3">
            <a:extLst>
              <a:ext uri="{FF2B5EF4-FFF2-40B4-BE49-F238E27FC236}">
                <a16:creationId xmlns:a16="http://schemas.microsoft.com/office/drawing/2014/main" id="{4185FCE6-29DE-BD4E-9DA9-5DA5BE935F66}"/>
              </a:ext>
            </a:extLst>
          </p:cNvPr>
          <p:cNvSpPr>
            <a:spLocks noGrp="1"/>
          </p:cNvSpPr>
          <p:nvPr>
            <p:ph sz="half" idx="11"/>
          </p:nvPr>
        </p:nvSpPr>
        <p:spPr>
          <a:xfrm>
            <a:off x="6422065" y="2593488"/>
            <a:ext cx="5074610" cy="35646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0378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B33F3-300E-1A47-BD61-2E453B3DCE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714C9F0-3B70-0B4C-921F-EE5152383FBF}"/>
              </a:ext>
            </a:extLst>
          </p:cNvPr>
          <p:cNvPicPr>
            <a:picLocks noChangeAspect="1"/>
          </p:cNvPicPr>
          <p:nvPr userDrawn="1"/>
        </p:nvPicPr>
        <p:blipFill>
          <a:blip r:embed="rId3"/>
          <a:stretch>
            <a:fillRect/>
          </a:stretch>
        </p:blipFill>
        <p:spPr>
          <a:xfrm>
            <a:off x="4481490" y="2999487"/>
            <a:ext cx="3229021" cy="859027"/>
          </a:xfrm>
          <a:prstGeom prst="rect">
            <a:avLst/>
          </a:prstGeom>
        </p:spPr>
      </p:pic>
      <p:sp>
        <p:nvSpPr>
          <p:cNvPr id="3" name="TextBox 2">
            <a:extLst>
              <a:ext uri="{FF2B5EF4-FFF2-40B4-BE49-F238E27FC236}">
                <a16:creationId xmlns:a16="http://schemas.microsoft.com/office/drawing/2014/main" id="{71516189-53BB-F245-AA2A-9C84F3E009BB}"/>
              </a:ext>
            </a:extLst>
          </p:cNvPr>
          <p:cNvSpPr txBox="1"/>
          <p:nvPr userDrawn="1"/>
        </p:nvSpPr>
        <p:spPr>
          <a:xfrm>
            <a:off x="4106334" y="4275667"/>
            <a:ext cx="3979333"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solidFill>
              </a:rPr>
              <a:t>WE SETTLE, TOGETHER!</a:t>
            </a:r>
          </a:p>
        </p:txBody>
      </p:sp>
    </p:spTree>
    <p:extLst>
      <p:ext uri="{BB962C8B-B14F-4D97-AF65-F5344CB8AC3E}">
        <p14:creationId xmlns:p14="http://schemas.microsoft.com/office/powerpoint/2010/main" val="63317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B0580-6E11-5F46-85BE-9DD7001A43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accent3"/>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22226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A43CE8FA-C7C4-1E4C-B5A2-36B033FDF10C}"/>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12" name="Subtitle 2">
            <a:extLst>
              <a:ext uri="{FF2B5EF4-FFF2-40B4-BE49-F238E27FC236}">
                <a16:creationId xmlns:a16="http://schemas.microsoft.com/office/drawing/2014/main" id="{0F23DEBC-764C-BE42-87B5-FB0B0797D2DF}"/>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3" name="Picture 12">
            <a:extLst>
              <a:ext uri="{FF2B5EF4-FFF2-40B4-BE49-F238E27FC236}">
                <a16:creationId xmlns:a16="http://schemas.microsoft.com/office/drawing/2014/main" id="{7F986F0E-F217-E54C-8F71-19393AADBE3D}"/>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72778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88305-55A4-F440-8768-73135FC0D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11CA3B-49E3-144F-A42F-074C05C8640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20" name="TextBox 19">
            <a:extLst>
              <a:ext uri="{FF2B5EF4-FFF2-40B4-BE49-F238E27FC236}">
                <a16:creationId xmlns:a16="http://schemas.microsoft.com/office/drawing/2014/main" id="{6D06D9C3-73E3-7744-881D-894CF8497BB3}"/>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10 January 2023</a:t>
            </a:fld>
            <a:endParaRPr lang="en-GB" sz="900" noProof="0" dirty="0">
              <a:solidFill>
                <a:schemeClr val="bg2">
                  <a:lumMod val="50000"/>
                </a:schemeClr>
              </a:solidFill>
            </a:endParaRPr>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Tree>
    <p:extLst>
      <p:ext uri="{BB962C8B-B14F-4D97-AF65-F5344CB8AC3E}">
        <p14:creationId xmlns:p14="http://schemas.microsoft.com/office/powerpoint/2010/main" val="9810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1AB7-F817-584E-A4FB-6C558ADCB02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D5B936BB-7AED-BB4A-A6B9-BED7571356E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8" name="TextBox 7">
            <a:extLst>
              <a:ext uri="{FF2B5EF4-FFF2-40B4-BE49-F238E27FC236}">
                <a16:creationId xmlns:a16="http://schemas.microsoft.com/office/drawing/2014/main" id="{2709A9AA-DBF2-E642-A230-5C6D779113F4}"/>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10 January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356955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6849067-6132-1B4B-8211-67C81C7B4B86}"/>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2D7DC982-F9D9-8844-9F26-CA40473C69B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22" name="Picture 21">
            <a:extLst>
              <a:ext uri="{FF2B5EF4-FFF2-40B4-BE49-F238E27FC236}">
                <a16:creationId xmlns:a16="http://schemas.microsoft.com/office/drawing/2014/main" id="{F90B4196-34B9-064E-82AE-E810168A5366}"/>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1" name="Title Placeholder 1">
            <a:extLst>
              <a:ext uri="{FF2B5EF4-FFF2-40B4-BE49-F238E27FC236}">
                <a16:creationId xmlns:a16="http://schemas.microsoft.com/office/drawing/2014/main" id="{96410144-ADD5-2747-AD2A-BEA1123C8F8A}"/>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8" name="TextBox 7">
            <a:extLst>
              <a:ext uri="{FF2B5EF4-FFF2-40B4-BE49-F238E27FC236}">
                <a16:creationId xmlns:a16="http://schemas.microsoft.com/office/drawing/2014/main" id="{B45F93DA-078F-2C41-908E-E24B709732F0}"/>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10 January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27307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1AB8D-98D4-8D49-B170-EEE2027C081E}"/>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9" name="Rectangle 8">
            <a:extLst>
              <a:ext uri="{FF2B5EF4-FFF2-40B4-BE49-F238E27FC236}">
                <a16:creationId xmlns:a16="http://schemas.microsoft.com/office/drawing/2014/main" id="{21BABD7E-E58A-124F-9AA7-977D1994345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023C0AAA-7DF9-DA48-BD59-D6120DCC6A7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2935108D-2B86-0842-8131-EB0FFB0C947B}"/>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0" name="Title Placeholder 1">
            <a:extLst>
              <a:ext uri="{FF2B5EF4-FFF2-40B4-BE49-F238E27FC236}">
                <a16:creationId xmlns:a16="http://schemas.microsoft.com/office/drawing/2014/main" id="{8882E88B-9C98-5345-8414-F5BD4CCAC3C4}"/>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8" name="TextBox 7">
            <a:extLst>
              <a:ext uri="{FF2B5EF4-FFF2-40B4-BE49-F238E27FC236}">
                <a16:creationId xmlns:a16="http://schemas.microsoft.com/office/drawing/2014/main" id="{9BFEE6DB-A3EB-8F42-A3B2-DDB8CA05C598}"/>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10 January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240448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31E-78B5-AA4B-8C28-D498AAC6F642}"/>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BA6F701-AF68-3047-A1FF-A02578942B04}"/>
              </a:ext>
            </a:extLst>
          </p:cNvPr>
          <p:cNvSpPr>
            <a:spLocks noGrp="1"/>
          </p:cNvSpPr>
          <p:nvPr>
            <p:ph idx="1"/>
          </p:nvPr>
        </p:nvSpPr>
        <p:spPr>
          <a:xfrm>
            <a:off x="753625" y="2168525"/>
            <a:ext cx="10743050" cy="3997325"/>
          </a:xfrm>
          <a:prstGeom prst="rect">
            <a:avLst/>
          </a:prstGeom>
        </p:spPr>
        <p:txBody>
          <a:bodyPr/>
          <a:lstStyle>
            <a:lvl2pPr marL="400050" indent="-136525">
              <a:buClr>
                <a:schemeClr val="tx2"/>
              </a:buClr>
              <a:buFont typeface="Arial" panose="020B0604020202020204" pitchFamily="34" charset="0"/>
              <a:buChar char="•"/>
              <a:tabLst/>
              <a:defRPr/>
            </a:lvl2pPr>
            <a:lvl3pPr marL="534988" indent="-128588">
              <a:buClr>
                <a:schemeClr val="tx2"/>
              </a:buClr>
              <a:buFont typeface="Arial" panose="020B0604020202020204" pitchFamily="34" charset="0"/>
              <a:buChar char="•"/>
              <a:tabLst/>
              <a:defRPr/>
            </a:lvl3pPr>
            <a:lvl4pPr marL="671513" indent="-136525">
              <a:buClr>
                <a:schemeClr val="tx2"/>
              </a:buClr>
              <a:buFont typeface="Arial" panose="020B0604020202020204" pitchFamily="34" charset="0"/>
              <a:buChar char="•"/>
              <a:tabLst/>
              <a:defRPr/>
            </a:lvl4pPr>
            <a:lvl5pPr marL="760413" indent="-88900">
              <a:buClr>
                <a:schemeClr val="tx2"/>
              </a:buClr>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829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5"/>
            <a:ext cx="5074610" cy="399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443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F2D4F-B35A-104D-B637-07A45B067BE5}"/>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a:extLst>
              <a:ext uri="{FF2B5EF4-FFF2-40B4-BE49-F238E27FC236}">
                <a16:creationId xmlns:a16="http://schemas.microsoft.com/office/drawing/2014/main" id="{72A3140F-9E08-0343-B93A-86E0400FBA57}"/>
              </a:ext>
            </a:extLst>
          </p:cNvPr>
          <p:cNvSpPr>
            <a:spLocks noGrp="1"/>
          </p:cNvSpPr>
          <p:nvPr>
            <p:ph type="title"/>
          </p:nvPr>
        </p:nvSpPr>
        <p:spPr>
          <a:xfrm>
            <a:off x="753625" y="699816"/>
            <a:ext cx="10726433" cy="1325563"/>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EBFE6DA3-5706-814D-BBF6-BD45C34940F2}"/>
              </a:ext>
            </a:extLst>
          </p:cNvPr>
          <p:cNvSpPr>
            <a:spLocks noGrp="1"/>
          </p:cNvSpPr>
          <p:nvPr>
            <p:ph type="body" idx="1"/>
          </p:nvPr>
        </p:nvSpPr>
        <p:spPr>
          <a:xfrm>
            <a:off x="753625" y="2168131"/>
            <a:ext cx="10726433" cy="39900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TextBox 14">
            <a:extLst>
              <a:ext uri="{FF2B5EF4-FFF2-40B4-BE49-F238E27FC236}">
                <a16:creationId xmlns:a16="http://schemas.microsoft.com/office/drawing/2014/main" id="{BDEA74CD-F8EE-DD4A-AED1-AAC403C20842}"/>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1" name="Picture 10">
            <a:extLst>
              <a:ext uri="{FF2B5EF4-FFF2-40B4-BE49-F238E27FC236}">
                <a16:creationId xmlns:a16="http://schemas.microsoft.com/office/drawing/2014/main" id="{581D733A-97DE-2B4D-914A-0D42DBF39860}"/>
              </a:ext>
            </a:extLst>
          </p:cNvPr>
          <p:cNvPicPr>
            <a:picLocks noChangeAspect="1"/>
          </p:cNvPicPr>
          <p:nvPr userDrawn="1"/>
        </p:nvPicPr>
        <p:blipFill>
          <a:blip r:embed="rId14"/>
          <a:stretch>
            <a:fillRect/>
          </a:stretch>
        </p:blipFill>
        <p:spPr>
          <a:xfrm>
            <a:off x="10937171" y="211986"/>
            <a:ext cx="883354" cy="235002"/>
          </a:xfrm>
          <a:prstGeom prst="rect">
            <a:avLst/>
          </a:prstGeom>
        </p:spPr>
      </p:pic>
      <p:sp>
        <p:nvSpPr>
          <p:cNvPr id="8" name="TextBox 7">
            <a:extLst>
              <a:ext uri="{FF2B5EF4-FFF2-40B4-BE49-F238E27FC236}">
                <a16:creationId xmlns:a16="http://schemas.microsoft.com/office/drawing/2014/main" id="{7B9F23BE-24DE-674E-BD23-7A594435CDBB}"/>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10 January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378907310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62" r:id="rId5"/>
    <p:sldLayoutId id="2147483659" r:id="rId6"/>
    <p:sldLayoutId id="2147483658" r:id="rId7"/>
    <p:sldLayoutId id="2147483650" r:id="rId8"/>
    <p:sldLayoutId id="2147483652" r:id="rId9"/>
    <p:sldLayoutId id="2147483663" r:id="rId10"/>
    <p:sldLayoutId id="2147483661" r:id="rId11"/>
    <p:sldLayoutId id="2147483657" r:id="rId1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00050" indent="-128588" algn="l" defTabSz="914400"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534988" indent="-128588" algn="l" defTabSz="914400" rtl="0" eaLnBrk="1" latinLnBrk="0" hangingPunct="1">
        <a:lnSpc>
          <a:spcPct val="90000"/>
        </a:lnSpc>
        <a:spcBef>
          <a:spcPts val="500"/>
        </a:spcBef>
        <a:buClr>
          <a:schemeClr val="tx2"/>
        </a:buClr>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671513" indent="-136525"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760413" indent="-88900"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mailto:finance@esett.co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pauliina.olsson-hurt@esett.com" TargetMode="External"/><Relationship Id="rId7" Type="http://schemas.openxmlformats.org/officeDocument/2006/relationships/hyperlink" Target="mailto:finance@esett.com" TargetMode="External"/><Relationship Id="rId2" Type="http://schemas.openxmlformats.org/officeDocument/2006/relationships/hyperlink" Target="http://www.esett.com/" TargetMode="External"/><Relationship Id="rId1" Type="http://schemas.openxmlformats.org/officeDocument/2006/relationships/slideLayout" Target="../slideLayouts/slideLayout9.xml"/><Relationship Id="rId6" Type="http://schemas.openxmlformats.org/officeDocument/2006/relationships/hyperlink" Target="tel://+358%2010%20501%208530" TargetMode="External"/><Relationship Id="rId5" Type="http://schemas.openxmlformats.org/officeDocument/2006/relationships/hyperlink" Target="mailto:anna-kaisa.nirkko@esett.com" TargetMode="External"/><Relationship Id="rId4" Type="http://schemas.openxmlformats.org/officeDocument/2006/relationships/hyperlink" Target="tel://+35810501853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4FE-8104-2741-9C44-CD3DC98D801B}"/>
              </a:ext>
            </a:extLst>
          </p:cNvPr>
          <p:cNvSpPr>
            <a:spLocks noGrp="1"/>
          </p:cNvSpPr>
          <p:nvPr>
            <p:ph type="title"/>
          </p:nvPr>
        </p:nvSpPr>
        <p:spPr>
          <a:xfrm>
            <a:off x="753625" y="2582445"/>
            <a:ext cx="6566511" cy="1693110"/>
          </a:xfrm>
        </p:spPr>
        <p:txBody>
          <a:bodyPr/>
          <a:lstStyle/>
          <a:p>
            <a:r>
              <a:rPr lang="en-US" dirty="0"/>
              <a:t>Information about </a:t>
            </a:r>
            <a:br>
              <a:rPr lang="en-US" dirty="0"/>
            </a:br>
            <a:r>
              <a:rPr lang="en-US" dirty="0"/>
              <a:t>Nordic Imbalance Settlement </a:t>
            </a:r>
            <a:br>
              <a:rPr lang="en-US" dirty="0"/>
            </a:br>
            <a:r>
              <a:rPr lang="en-US" dirty="0"/>
              <a:t>to prospective Settlement Banks</a:t>
            </a:r>
            <a:endParaRPr lang="en-GB" dirty="0"/>
          </a:p>
        </p:txBody>
      </p:sp>
    </p:spTree>
    <p:extLst>
      <p:ext uri="{BB962C8B-B14F-4D97-AF65-F5344CB8AC3E}">
        <p14:creationId xmlns:p14="http://schemas.microsoft.com/office/powerpoint/2010/main" val="130697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02D8-80AC-41AF-85E7-91F71F7A0321}"/>
              </a:ext>
            </a:extLst>
          </p:cNvPr>
          <p:cNvSpPr>
            <a:spLocks noGrp="1"/>
          </p:cNvSpPr>
          <p:nvPr>
            <p:ph type="title"/>
          </p:nvPr>
        </p:nvSpPr>
        <p:spPr/>
        <p:txBody>
          <a:bodyPr/>
          <a:lstStyle/>
          <a:p>
            <a:r>
              <a:rPr lang="en-US" dirty="0"/>
              <a:t>Execution of “Request for Transfer” instructions from eSett</a:t>
            </a:r>
            <a:endParaRPr lang="fi-FI" dirty="0"/>
          </a:p>
        </p:txBody>
      </p:sp>
      <p:sp>
        <p:nvSpPr>
          <p:cNvPr id="3" name="Content Placeholder 2">
            <a:extLst>
              <a:ext uri="{FF2B5EF4-FFF2-40B4-BE49-F238E27FC236}">
                <a16:creationId xmlns:a16="http://schemas.microsoft.com/office/drawing/2014/main" id="{712FD01B-0DAA-40CE-922C-561C677107F2}"/>
              </a:ext>
            </a:extLst>
          </p:cNvPr>
          <p:cNvSpPr>
            <a:spLocks noGrp="1"/>
          </p:cNvSpPr>
          <p:nvPr>
            <p:ph idx="1"/>
          </p:nvPr>
        </p:nvSpPr>
        <p:spPr/>
        <p:txBody>
          <a:bodyPr>
            <a:normAutofit fontScale="85000" lnSpcReduction="20000"/>
          </a:bodyPr>
          <a:lstStyle/>
          <a:p>
            <a:pPr marL="285750" indent="-285750">
              <a:lnSpc>
                <a:spcPct val="95000"/>
              </a:lnSpc>
              <a:spcBef>
                <a:spcPts val="600"/>
              </a:spcBef>
              <a:spcAft>
                <a:spcPts val="600"/>
              </a:spcAft>
              <a:buFont typeface="Arial" panose="020B0604020202020204" pitchFamily="34" charset="0"/>
              <a:buChar char="•"/>
            </a:pPr>
            <a:r>
              <a:rPr lang="en-US" sz="1800" dirty="0"/>
              <a:t>To collect the BRP’s payable amounts to eSett, eSett instructs the Settlement Bank to debit the BRP’s cash account and transfer the funds to </a:t>
            </a:r>
            <a:r>
              <a:rPr lang="en-US" sz="1800" dirty="0" err="1"/>
              <a:t>eSett’s</a:t>
            </a:r>
            <a:r>
              <a:rPr lang="en-US" sz="1800" dirty="0"/>
              <a:t> account in </a:t>
            </a:r>
            <a:r>
              <a:rPr lang="en-US" sz="1800" dirty="0" err="1"/>
              <a:t>eSett’s</a:t>
            </a:r>
            <a:r>
              <a:rPr lang="en-US" sz="1800" dirty="0"/>
              <a:t> bank</a:t>
            </a:r>
          </a:p>
          <a:p>
            <a:pPr marL="285750" indent="-285750">
              <a:lnSpc>
                <a:spcPct val="95000"/>
              </a:lnSpc>
              <a:spcBef>
                <a:spcPts val="600"/>
              </a:spcBef>
              <a:spcAft>
                <a:spcPts val="600"/>
              </a:spcAft>
              <a:buFont typeface="Arial" panose="020B0604020202020204" pitchFamily="34" charset="0"/>
              <a:buChar char="•"/>
            </a:pPr>
            <a:r>
              <a:rPr lang="en-US" sz="1800" dirty="0"/>
              <a:t>Instructions issued by eSett are forwarded by </a:t>
            </a:r>
            <a:r>
              <a:rPr lang="en-US" sz="1800" dirty="0" err="1"/>
              <a:t>eSett’s</a:t>
            </a:r>
            <a:r>
              <a:rPr lang="en-US" sz="1800" dirty="0"/>
              <a:t> bank to Settlement Bank as MT101 message </a:t>
            </a:r>
          </a:p>
          <a:p>
            <a:pPr marL="285750" indent="-285750">
              <a:lnSpc>
                <a:spcPct val="95000"/>
              </a:lnSpc>
              <a:spcBef>
                <a:spcPts val="600"/>
              </a:spcBef>
              <a:spcAft>
                <a:spcPts val="600"/>
              </a:spcAft>
              <a:buFont typeface="Arial" panose="020B0604020202020204" pitchFamily="34" charset="0"/>
              <a:buChar char="•"/>
            </a:pPr>
            <a:r>
              <a:rPr lang="en-US" sz="1800" dirty="0"/>
              <a:t>Instructed transfers to be executed by Settlement Bank in accordance with the ”Request for Transfer” service defined by SWIFT</a:t>
            </a:r>
          </a:p>
          <a:p>
            <a:pPr marL="285750" indent="-285750">
              <a:lnSpc>
                <a:spcPct val="95000"/>
              </a:lnSpc>
              <a:spcBef>
                <a:spcPts val="600"/>
              </a:spcBef>
              <a:spcAft>
                <a:spcPts val="600"/>
              </a:spcAft>
              <a:buFont typeface="Arial" panose="020B0604020202020204" pitchFamily="34" charset="0"/>
              <a:buChar char="•"/>
            </a:pPr>
            <a:r>
              <a:rPr lang="en-US" sz="1800" dirty="0"/>
              <a:t>“Request for Transfer” model enabled by following agreements:</a:t>
            </a:r>
          </a:p>
          <a:p>
            <a:pPr lvl="1">
              <a:lnSpc>
                <a:spcPct val="95000"/>
              </a:lnSpc>
              <a:spcBef>
                <a:spcPts val="200"/>
              </a:spcBef>
              <a:spcAft>
                <a:spcPts val="600"/>
              </a:spcAft>
            </a:pPr>
            <a:r>
              <a:rPr lang="en-US" dirty="0"/>
              <a:t>Settlement Bank Agreement between Settlement Bank and eSett</a:t>
            </a:r>
          </a:p>
          <a:p>
            <a:pPr lvl="1">
              <a:lnSpc>
                <a:spcPct val="95000"/>
              </a:lnSpc>
              <a:spcBef>
                <a:spcPts val="200"/>
              </a:spcBef>
              <a:spcAft>
                <a:spcPts val="600"/>
              </a:spcAft>
            </a:pPr>
            <a:r>
              <a:rPr lang="en-US" dirty="0"/>
              <a:t>Cash Account Agreement between BRP, Settlement Bank and eSett</a:t>
            </a:r>
          </a:p>
          <a:p>
            <a:pPr lvl="1">
              <a:lnSpc>
                <a:spcPct val="95000"/>
              </a:lnSpc>
              <a:spcBef>
                <a:spcPts val="200"/>
              </a:spcBef>
              <a:spcAft>
                <a:spcPts val="600"/>
              </a:spcAft>
            </a:pPr>
            <a:r>
              <a:rPr lang="en-US" dirty="0"/>
              <a:t>Bilateral agreement between Settlement Bank and </a:t>
            </a:r>
            <a:r>
              <a:rPr lang="en-US" dirty="0" err="1"/>
              <a:t>eSett’s</a:t>
            </a:r>
            <a:r>
              <a:rPr lang="en-US" dirty="0"/>
              <a:t> bank</a:t>
            </a:r>
          </a:p>
          <a:p>
            <a:pPr lvl="1">
              <a:lnSpc>
                <a:spcPct val="95000"/>
              </a:lnSpc>
              <a:spcBef>
                <a:spcPts val="200"/>
              </a:spcBef>
              <a:spcAft>
                <a:spcPts val="600"/>
              </a:spcAft>
            </a:pPr>
            <a:r>
              <a:rPr lang="en-US" dirty="0"/>
              <a:t>Any necessary agreements between Settlement Bank and BRP</a:t>
            </a:r>
          </a:p>
          <a:p>
            <a:pPr marL="285750" indent="-285750">
              <a:lnSpc>
                <a:spcPct val="95000"/>
              </a:lnSpc>
              <a:spcBef>
                <a:spcPts val="600"/>
              </a:spcBef>
              <a:spcAft>
                <a:spcPts val="600"/>
              </a:spcAft>
              <a:buFont typeface="Arial" panose="020B0604020202020204" pitchFamily="34" charset="0"/>
              <a:buChar char="•"/>
            </a:pPr>
            <a:r>
              <a:rPr lang="en-US" sz="1800" dirty="0"/>
              <a:t>Outgoing payment executed as Same-Day-Value payment</a:t>
            </a:r>
          </a:p>
          <a:p>
            <a:pPr marL="285750" indent="-285750">
              <a:lnSpc>
                <a:spcPct val="95000"/>
              </a:lnSpc>
              <a:spcBef>
                <a:spcPts val="600"/>
              </a:spcBef>
              <a:spcAft>
                <a:spcPts val="600"/>
              </a:spcAft>
              <a:buFont typeface="Arial" panose="020B0604020202020204" pitchFamily="34" charset="0"/>
              <a:buChar char="•"/>
            </a:pPr>
            <a:r>
              <a:rPr lang="en-US" sz="1800" dirty="0"/>
              <a:t>The Settlement Bank shall include, unaltered, at least the 35 first characters of any remittance information supplied in field 70 of the incoming MT101 message</a:t>
            </a:r>
          </a:p>
          <a:p>
            <a:pPr marL="285750" indent="-285750">
              <a:lnSpc>
                <a:spcPct val="95000"/>
              </a:lnSpc>
              <a:spcBef>
                <a:spcPts val="600"/>
              </a:spcBef>
              <a:spcAft>
                <a:spcPts val="600"/>
              </a:spcAft>
              <a:buFont typeface="Arial" panose="020B0604020202020204" pitchFamily="34" charset="0"/>
              <a:buChar char="•"/>
            </a:pPr>
            <a:r>
              <a:rPr lang="en-US" sz="1800" dirty="0"/>
              <a:t>The Settlement Bank shall immediately inform eSett if it, due to any reason, is unable to execute a payment from a Cash Account as instructed by eSett</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61928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17-9208-47A1-9D59-C3B7FB92CBBA}"/>
              </a:ext>
            </a:extLst>
          </p:cNvPr>
          <p:cNvSpPr>
            <a:spLocks noGrp="1"/>
          </p:cNvSpPr>
          <p:nvPr>
            <p:ph type="title"/>
          </p:nvPr>
        </p:nvSpPr>
        <p:spPr/>
        <p:txBody>
          <a:bodyPr/>
          <a:lstStyle/>
          <a:p>
            <a:r>
              <a:rPr lang="fi-FI" dirty="0"/>
              <a:t>Schedule for execution of Request for Transfer</a:t>
            </a:r>
          </a:p>
        </p:txBody>
      </p:sp>
      <p:pic>
        <p:nvPicPr>
          <p:cNvPr id="4" name="Content Placeholder 3">
            <a:extLst>
              <a:ext uri="{FF2B5EF4-FFF2-40B4-BE49-F238E27FC236}">
                <a16:creationId xmlns:a16="http://schemas.microsoft.com/office/drawing/2014/main" id="{F2AF8194-9D4F-4AD7-BF84-59059F38CC74}"/>
              </a:ext>
            </a:extLst>
          </p:cNvPr>
          <p:cNvPicPr>
            <a:picLocks noGrp="1" noChangeAspect="1"/>
          </p:cNvPicPr>
          <p:nvPr>
            <p:ph idx="1"/>
          </p:nvPr>
        </p:nvPicPr>
        <p:blipFill>
          <a:blip r:embed="rId2"/>
          <a:stretch>
            <a:fillRect/>
          </a:stretch>
        </p:blipFill>
        <p:spPr>
          <a:xfrm>
            <a:off x="911424" y="2025379"/>
            <a:ext cx="7113188" cy="3997325"/>
          </a:xfrm>
          <a:prstGeom prst="rect">
            <a:avLst/>
          </a:prstGeom>
        </p:spPr>
      </p:pic>
    </p:spTree>
    <p:extLst>
      <p:ext uri="{BB962C8B-B14F-4D97-AF65-F5344CB8AC3E}">
        <p14:creationId xmlns:p14="http://schemas.microsoft.com/office/powerpoint/2010/main" val="151121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FCB4-12F3-4862-B070-43BD9C559879}"/>
              </a:ext>
            </a:extLst>
          </p:cNvPr>
          <p:cNvSpPr>
            <a:spLocks noGrp="1"/>
          </p:cNvSpPr>
          <p:nvPr>
            <p:ph type="title"/>
          </p:nvPr>
        </p:nvSpPr>
        <p:spPr/>
        <p:txBody>
          <a:bodyPr/>
          <a:lstStyle/>
          <a:p>
            <a:r>
              <a:rPr lang="en-US" dirty="0"/>
              <a:t>Daily reporting of Balances and Transactions on the Cash Accounts to eSett</a:t>
            </a:r>
            <a:endParaRPr lang="fi-FI" dirty="0"/>
          </a:p>
        </p:txBody>
      </p:sp>
      <p:sp>
        <p:nvSpPr>
          <p:cNvPr id="3" name="Content Placeholder 2">
            <a:extLst>
              <a:ext uri="{FF2B5EF4-FFF2-40B4-BE49-F238E27FC236}">
                <a16:creationId xmlns:a16="http://schemas.microsoft.com/office/drawing/2014/main" id="{D88F75EC-D540-4BF8-990B-F691678B92F1}"/>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GB" dirty="0"/>
              <a:t>For collateral monitoring and for ensuring orderly settlement of outstanding invoices, eSett needs to have up to date information about the balances and transactions on the BRPs’ Cash Accounts</a:t>
            </a:r>
          </a:p>
          <a:p>
            <a:pPr marL="285750" indent="-285750">
              <a:spcBef>
                <a:spcPts val="600"/>
              </a:spcBef>
              <a:spcAft>
                <a:spcPts val="600"/>
              </a:spcAft>
              <a:buFont typeface="Arial" panose="020B0604020202020204" pitchFamily="34" charset="0"/>
              <a:buChar char="•"/>
            </a:pPr>
            <a:r>
              <a:rPr lang="en-GB" dirty="0"/>
              <a:t>The Settlement Bank shall make daily end-of-day transaction and balance reports on the BRPs’ Cash Accounts available to eSett in the SWIFT MT940 format defined by SWIFT</a:t>
            </a:r>
          </a:p>
          <a:p>
            <a:pPr marL="285750" indent="-285750">
              <a:spcBef>
                <a:spcPts val="600"/>
              </a:spcBef>
              <a:spcAft>
                <a:spcPts val="600"/>
              </a:spcAft>
              <a:buFont typeface="Arial" panose="020B0604020202020204" pitchFamily="34" charset="0"/>
              <a:buChar char="•"/>
            </a:pPr>
            <a:r>
              <a:rPr lang="en-GB" dirty="0"/>
              <a:t>The MT940 reports will be retrieved from the Settlement Bank on </a:t>
            </a:r>
            <a:r>
              <a:rPr lang="en-GB" dirty="0" err="1"/>
              <a:t>eSett’s</a:t>
            </a:r>
            <a:r>
              <a:rPr lang="en-GB" dirty="0"/>
              <a:t> behalf by </a:t>
            </a:r>
            <a:r>
              <a:rPr lang="en-GB" dirty="0" err="1"/>
              <a:t>eSett’s</a:t>
            </a:r>
            <a:r>
              <a:rPr lang="en-GB" dirty="0"/>
              <a:t> bank</a:t>
            </a:r>
          </a:p>
          <a:p>
            <a:pPr marL="285750" indent="-285750">
              <a:spcBef>
                <a:spcPts val="600"/>
              </a:spcBef>
              <a:spcAft>
                <a:spcPts val="600"/>
              </a:spcAft>
              <a:buFont typeface="Arial" panose="020B0604020202020204" pitchFamily="34" charset="0"/>
              <a:buChar char="•"/>
            </a:pPr>
            <a:r>
              <a:rPr lang="en-GB" dirty="0"/>
              <a:t>When needed, the Settlement Bank shall also respond to </a:t>
            </a:r>
            <a:r>
              <a:rPr lang="en-GB" dirty="0" err="1"/>
              <a:t>eSett’s</a:t>
            </a:r>
            <a:r>
              <a:rPr lang="en-GB" dirty="0"/>
              <a:t> enquiries concerning transactions and balances on a Cash Account during the day.</a:t>
            </a:r>
          </a:p>
          <a:p>
            <a:endParaRPr lang="fi-FI" dirty="0"/>
          </a:p>
        </p:txBody>
      </p:sp>
    </p:spTree>
    <p:extLst>
      <p:ext uri="{BB962C8B-B14F-4D97-AF65-F5344CB8AC3E}">
        <p14:creationId xmlns:p14="http://schemas.microsoft.com/office/powerpoint/2010/main" val="12684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7E91-B8BF-4D76-98EA-515C04855E2C}"/>
              </a:ext>
            </a:extLst>
          </p:cNvPr>
          <p:cNvSpPr>
            <a:spLocks noGrp="1"/>
          </p:cNvSpPr>
          <p:nvPr>
            <p:ph type="title"/>
          </p:nvPr>
        </p:nvSpPr>
        <p:spPr/>
        <p:txBody>
          <a:bodyPr/>
          <a:lstStyle/>
          <a:p>
            <a:r>
              <a:rPr lang="fi-FI" dirty="0"/>
              <a:t>Provision of collateral</a:t>
            </a:r>
          </a:p>
        </p:txBody>
      </p:sp>
      <p:sp>
        <p:nvSpPr>
          <p:cNvPr id="3" name="Content Placeholder 2">
            <a:extLst>
              <a:ext uri="{FF2B5EF4-FFF2-40B4-BE49-F238E27FC236}">
                <a16:creationId xmlns:a16="http://schemas.microsoft.com/office/drawing/2014/main" id="{417D8CEB-0AD8-4DB3-8DD7-A1227AB07F94}"/>
              </a:ext>
            </a:extLst>
          </p:cNvPr>
          <p:cNvSpPr>
            <a:spLocks noGrp="1"/>
          </p:cNvSpPr>
          <p:nvPr>
            <p:ph idx="1"/>
          </p:nvPr>
        </p:nvSpPr>
        <p:spPr/>
        <p:txBody>
          <a:bodyPr/>
          <a:lstStyle/>
          <a:p>
            <a:r>
              <a:rPr lang="fi-FI"/>
              <a:t>A </a:t>
            </a:r>
            <a:r>
              <a:rPr lang="fi-FI" dirty="0"/>
              <a:t>BRP operating in Denmark is not required to post collateral to eSett. However, should the BRP operate in any other country in eSett’s model, they need to have fulfil collateral requirements.</a:t>
            </a:r>
          </a:p>
          <a:p>
            <a:pPr marL="685800" lvl="1" indent="-285750"/>
            <a:r>
              <a:rPr lang="fi-FI" dirty="0"/>
              <a:t>Minimum collateral demand in the other countries is EUR 40 000,00</a:t>
            </a:r>
          </a:p>
          <a:p>
            <a:pPr marL="685800" lvl="1" indent="-285750"/>
            <a:r>
              <a:rPr lang="fi-FI" dirty="0"/>
              <a:t>A dynamic collateral model is being used. Collaterals are calculated every weekday, and new collateral demands can be published if the demand has increased substantially</a:t>
            </a:r>
          </a:p>
          <a:p>
            <a:pPr marL="685800" lvl="1" indent="-285750"/>
            <a:r>
              <a:rPr lang="fi-FI" dirty="0"/>
              <a:t>Collateral can be posted by funds on the pledged settlement account, by On-Demand Guarantee or a combination of the two</a:t>
            </a:r>
          </a:p>
        </p:txBody>
      </p:sp>
    </p:spTree>
    <p:extLst>
      <p:ext uri="{BB962C8B-B14F-4D97-AF65-F5344CB8AC3E}">
        <p14:creationId xmlns:p14="http://schemas.microsoft.com/office/powerpoint/2010/main" val="178972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063E-407B-4342-9FC4-E5120862BE47}"/>
              </a:ext>
            </a:extLst>
          </p:cNvPr>
          <p:cNvSpPr>
            <a:spLocks noGrp="1"/>
          </p:cNvSpPr>
          <p:nvPr>
            <p:ph type="title"/>
          </p:nvPr>
        </p:nvSpPr>
        <p:spPr/>
        <p:txBody>
          <a:bodyPr/>
          <a:lstStyle/>
          <a:p>
            <a:r>
              <a:rPr lang="en-GB" dirty="0"/>
              <a:t>Service fees</a:t>
            </a:r>
            <a:endParaRPr lang="fi-FI" dirty="0"/>
          </a:p>
        </p:txBody>
      </p:sp>
      <p:sp>
        <p:nvSpPr>
          <p:cNvPr id="3" name="Content Placeholder 2">
            <a:extLst>
              <a:ext uri="{FF2B5EF4-FFF2-40B4-BE49-F238E27FC236}">
                <a16:creationId xmlns:a16="http://schemas.microsoft.com/office/drawing/2014/main" id="{1EADE098-C84A-4AE3-89C3-146ABA957143}"/>
              </a:ext>
            </a:extLst>
          </p:cNvPr>
          <p:cNvSpPr>
            <a:spLocks noGrp="1"/>
          </p:cNvSpPr>
          <p:nvPr>
            <p:ph idx="1"/>
          </p:nvPr>
        </p:nvSpPr>
        <p:spPr/>
        <p:txBody>
          <a:bodyPr/>
          <a:lstStyle/>
          <a:p>
            <a:pPr marL="285750" indent="-285750">
              <a:spcBef>
                <a:spcPts val="1200"/>
              </a:spcBef>
              <a:spcAft>
                <a:spcPts val="1200"/>
              </a:spcAft>
              <a:buFont typeface="Arial" panose="020B0604020202020204" pitchFamily="34" charset="0"/>
              <a:buChar char="•"/>
            </a:pPr>
            <a:r>
              <a:rPr lang="en-US" dirty="0"/>
              <a:t>The BRP is responsible for all applicable service fees for the settlement bank services</a:t>
            </a:r>
          </a:p>
          <a:p>
            <a:pPr marL="285750" indent="-285750">
              <a:spcBef>
                <a:spcPts val="1200"/>
              </a:spcBef>
              <a:spcAft>
                <a:spcPts val="1200"/>
              </a:spcAft>
              <a:buFont typeface="Arial" panose="020B0604020202020204" pitchFamily="34" charset="0"/>
              <a:buChar char="•"/>
            </a:pPr>
            <a:r>
              <a:rPr lang="en-US" dirty="0"/>
              <a:t>eSett is not responsible for any fees or costs incurred by the Settlement Bank</a:t>
            </a:r>
          </a:p>
          <a:p>
            <a:pPr marL="285750" indent="-285750">
              <a:spcBef>
                <a:spcPts val="1200"/>
              </a:spcBef>
              <a:spcAft>
                <a:spcPts val="1200"/>
              </a:spcAft>
              <a:buFont typeface="Arial" panose="020B0604020202020204" pitchFamily="34" charset="0"/>
              <a:buChar char="•"/>
            </a:pPr>
            <a:r>
              <a:rPr lang="en-US" dirty="0"/>
              <a:t>Any pricing model can be applied to the settlement bank services, but settlement account cannot be used to cover the bank’s service fees as all the funds need to be pledged to eSett</a:t>
            </a:r>
          </a:p>
          <a:p>
            <a:endParaRPr lang="fi-FI" dirty="0"/>
          </a:p>
        </p:txBody>
      </p:sp>
    </p:spTree>
    <p:extLst>
      <p:ext uri="{BB962C8B-B14F-4D97-AF65-F5344CB8AC3E}">
        <p14:creationId xmlns:p14="http://schemas.microsoft.com/office/powerpoint/2010/main" val="300392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02CE-F0E6-4ECA-AB54-E8784DD9423B}"/>
              </a:ext>
            </a:extLst>
          </p:cNvPr>
          <p:cNvSpPr>
            <a:spLocks noGrp="1"/>
          </p:cNvSpPr>
          <p:nvPr>
            <p:ph type="title"/>
          </p:nvPr>
        </p:nvSpPr>
        <p:spPr>
          <a:xfrm>
            <a:off x="753625" y="699817"/>
            <a:ext cx="10726433" cy="928984"/>
          </a:xfrm>
        </p:spPr>
        <p:txBody>
          <a:bodyPr/>
          <a:lstStyle/>
          <a:p>
            <a:r>
              <a:rPr lang="en-US" dirty="0"/>
              <a:t>Requirements on Settlement Banks</a:t>
            </a:r>
            <a:endParaRPr lang="fi-FI" dirty="0"/>
          </a:p>
        </p:txBody>
      </p:sp>
      <p:sp>
        <p:nvSpPr>
          <p:cNvPr id="3" name="Content Placeholder 2">
            <a:extLst>
              <a:ext uri="{FF2B5EF4-FFF2-40B4-BE49-F238E27FC236}">
                <a16:creationId xmlns:a16="http://schemas.microsoft.com/office/drawing/2014/main" id="{2FC12F67-3C65-41A8-92CB-883E360A35D4}"/>
              </a:ext>
            </a:extLst>
          </p:cNvPr>
          <p:cNvSpPr>
            <a:spLocks noGrp="1"/>
          </p:cNvSpPr>
          <p:nvPr>
            <p:ph idx="1"/>
          </p:nvPr>
        </p:nvSpPr>
        <p:spPr>
          <a:xfrm>
            <a:off x="753625" y="1628801"/>
            <a:ext cx="10743050" cy="4537050"/>
          </a:xfrm>
        </p:spPr>
        <p:txBody>
          <a:bodyPr>
            <a:normAutofit/>
          </a:bodyPr>
          <a:lstStyle/>
          <a:p>
            <a:r>
              <a:rPr lang="en-US" dirty="0"/>
              <a:t>Technical requirements for settlement banks:</a:t>
            </a:r>
          </a:p>
          <a:p>
            <a:pPr marL="263525" lvl="1" indent="0">
              <a:buNone/>
            </a:pPr>
            <a:r>
              <a:rPr lang="en-US" dirty="0"/>
              <a:t>▪ A bank domiciled in Denmark, Finland, Iceland, Norway or Sweden (including a branch of such a bank, the branch operating in</a:t>
            </a:r>
          </a:p>
          <a:p>
            <a:pPr marL="263525" lvl="1" indent="0">
              <a:buNone/>
            </a:pPr>
            <a:r>
              <a:rPr lang="en-US" dirty="0"/>
              <a:t>  Denmark, Finland, Iceland, Norway or Sweden)</a:t>
            </a:r>
          </a:p>
          <a:p>
            <a:pPr marL="263525" lvl="1" indent="0">
              <a:buNone/>
            </a:pPr>
            <a:r>
              <a:rPr lang="en-US" dirty="0"/>
              <a:t>▪ Member of SWIFT or operating through another SWIFT member</a:t>
            </a:r>
          </a:p>
          <a:p>
            <a:pPr marL="263525" lvl="1" indent="0">
              <a:buNone/>
            </a:pPr>
            <a:r>
              <a:rPr lang="en-US" dirty="0"/>
              <a:t>▪ Ability to execute Request for Transfer instruction / MT101 with Same Day Value according to </a:t>
            </a:r>
            <a:r>
              <a:rPr lang="en-US" dirty="0" err="1"/>
              <a:t>eSett's</a:t>
            </a:r>
            <a:r>
              <a:rPr lang="en-US" dirty="0"/>
              <a:t> schedule</a:t>
            </a:r>
          </a:p>
          <a:p>
            <a:pPr marL="263525" lvl="1" indent="0">
              <a:buNone/>
            </a:pPr>
            <a:r>
              <a:rPr lang="en-US" dirty="0"/>
              <a:t>▪ Ability to include remittance information from incoming MT101 in outgoing payment</a:t>
            </a:r>
          </a:p>
          <a:p>
            <a:pPr marL="263525" lvl="1" indent="0">
              <a:buNone/>
            </a:pPr>
            <a:r>
              <a:rPr lang="en-US" dirty="0"/>
              <a:t>▪ Ability to report balances in MT940 format according to </a:t>
            </a:r>
            <a:r>
              <a:rPr lang="en-US" dirty="0" err="1"/>
              <a:t>eSett's</a:t>
            </a:r>
            <a:r>
              <a:rPr lang="en-US" dirty="0"/>
              <a:t> schedule</a:t>
            </a:r>
          </a:p>
          <a:p>
            <a:pPr marL="263525" lvl="1" indent="0">
              <a:buNone/>
            </a:pPr>
            <a:r>
              <a:rPr lang="en-US" dirty="0"/>
              <a:t>▪ Valid Settlement Bank Agreement with eSett</a:t>
            </a:r>
          </a:p>
          <a:p>
            <a:pPr marL="263525" lvl="1" indent="0">
              <a:buNone/>
            </a:pPr>
            <a:r>
              <a:rPr lang="en-US" dirty="0"/>
              <a:t>▪ Valid bilateral agreement with </a:t>
            </a:r>
            <a:r>
              <a:rPr lang="en-US" dirty="0" err="1"/>
              <a:t>eSett's</a:t>
            </a:r>
            <a:r>
              <a:rPr lang="en-US" dirty="0"/>
              <a:t> bank (Nordea) for execution of Request for Transfer transactions</a:t>
            </a:r>
          </a:p>
          <a:p>
            <a:r>
              <a:rPr lang="en-US" dirty="0"/>
              <a:t>• Rating requirements for settlement banks:</a:t>
            </a:r>
          </a:p>
          <a:p>
            <a:pPr marL="263525" lvl="1" indent="0">
              <a:buNone/>
            </a:pPr>
            <a:r>
              <a:rPr lang="en-US" dirty="0"/>
              <a:t>▪ The Settlement Bank needs to be rated by at least one of the three major rating agencies (Fitch, Moody's or Standard &amp; Poor's)</a:t>
            </a:r>
          </a:p>
          <a:p>
            <a:pPr marL="263525" lvl="1" indent="0">
              <a:buNone/>
            </a:pPr>
            <a:r>
              <a:rPr lang="en-US" dirty="0"/>
              <a:t>and the rating must be on at least the following level:</a:t>
            </a:r>
          </a:p>
          <a:p>
            <a:pPr marL="263525" lvl="1" indent="0">
              <a:buNone/>
            </a:pPr>
            <a:r>
              <a:rPr lang="en-US" dirty="0"/>
              <a:t>	- Standard &amp; Poor's: long term rating “A-"</a:t>
            </a:r>
          </a:p>
          <a:p>
            <a:pPr marL="263525" lvl="1" indent="0">
              <a:buNone/>
            </a:pPr>
            <a:r>
              <a:rPr lang="en-US" dirty="0"/>
              <a:t>	- Moody's: long term rating "A3"</a:t>
            </a:r>
          </a:p>
          <a:p>
            <a:pPr marL="263525" lvl="1" indent="0">
              <a:buNone/>
            </a:pPr>
            <a:r>
              <a:rPr lang="en-US" dirty="0"/>
              <a:t>	- Fitch: long term </a:t>
            </a:r>
            <a:r>
              <a:rPr lang="en-US"/>
              <a:t>rating “A-"</a:t>
            </a:r>
            <a:endParaRPr lang="en-US" dirty="0"/>
          </a:p>
          <a:p>
            <a:pPr marL="263525" lvl="1" indent="0">
              <a:buNone/>
            </a:pPr>
            <a:r>
              <a:rPr lang="en-US" dirty="0"/>
              <a:t>▪ If the Settlement Bank is rated by several agencies, at least one of the ratings must be on the aforementioned level and the</a:t>
            </a:r>
          </a:p>
          <a:p>
            <a:pPr marL="263525" lvl="1" indent="0">
              <a:buNone/>
            </a:pPr>
            <a:r>
              <a:rPr lang="en-US" dirty="0"/>
              <a:t>lowest rating must be at least BBB+ (Fitch, Standard &amp; Poor's) or Baa1 (Moody's).</a:t>
            </a:r>
          </a:p>
          <a:p>
            <a:endParaRPr lang="fi-FI" dirty="0"/>
          </a:p>
        </p:txBody>
      </p:sp>
    </p:spTree>
    <p:extLst>
      <p:ext uri="{BB962C8B-B14F-4D97-AF65-F5344CB8AC3E}">
        <p14:creationId xmlns:p14="http://schemas.microsoft.com/office/powerpoint/2010/main" val="229867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AEA6-CB5A-4B2E-8198-3932C890E2B8}"/>
              </a:ext>
            </a:extLst>
          </p:cNvPr>
          <p:cNvSpPr>
            <a:spLocks noGrp="1"/>
          </p:cNvSpPr>
          <p:nvPr>
            <p:ph type="title"/>
          </p:nvPr>
        </p:nvSpPr>
        <p:spPr/>
        <p:txBody>
          <a:bodyPr/>
          <a:lstStyle/>
          <a:p>
            <a:r>
              <a:rPr lang="en-US" dirty="0"/>
              <a:t>Contract structure for governing invoicing, payments and collateral in the Nordic imbalance settlement</a:t>
            </a:r>
            <a:endParaRPr lang="fi-FI" dirty="0"/>
          </a:p>
        </p:txBody>
      </p:sp>
      <p:sp>
        <p:nvSpPr>
          <p:cNvPr id="3" name="Content Placeholder 2">
            <a:extLst>
              <a:ext uri="{FF2B5EF4-FFF2-40B4-BE49-F238E27FC236}">
                <a16:creationId xmlns:a16="http://schemas.microsoft.com/office/drawing/2014/main" id="{3B1031FC-56DE-4EF7-BD11-A051D76AD55D}"/>
              </a:ext>
            </a:extLst>
          </p:cNvPr>
          <p:cNvSpPr>
            <a:spLocks noGrp="1"/>
          </p:cNvSpPr>
          <p:nvPr>
            <p:ph idx="1"/>
          </p:nvPr>
        </p:nvSpPr>
        <p:spPr/>
        <p:txBody>
          <a:bodyPr/>
          <a:lstStyle/>
          <a:p>
            <a:endParaRPr lang="fi-FI" dirty="0"/>
          </a:p>
        </p:txBody>
      </p:sp>
      <p:cxnSp>
        <p:nvCxnSpPr>
          <p:cNvPr id="4" name="Suora yhdysviiva 10">
            <a:extLst>
              <a:ext uri="{FF2B5EF4-FFF2-40B4-BE49-F238E27FC236}">
                <a16:creationId xmlns:a16="http://schemas.microsoft.com/office/drawing/2014/main" id="{21630048-9E1B-41A0-A96C-D0FAE49CA588}"/>
              </a:ext>
            </a:extLst>
          </p:cNvPr>
          <p:cNvCxnSpPr>
            <a:cxnSpLocks/>
            <a:stCxn id="16" idx="0"/>
            <a:endCxn id="22" idx="1"/>
          </p:cNvCxnSpPr>
          <p:nvPr/>
        </p:nvCxnSpPr>
        <p:spPr>
          <a:xfrm flipH="1" flipV="1">
            <a:off x="6116841" y="3389813"/>
            <a:ext cx="2538634" cy="195739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uora yhdysviiva 11">
            <a:extLst>
              <a:ext uri="{FF2B5EF4-FFF2-40B4-BE49-F238E27FC236}">
                <a16:creationId xmlns:a16="http://schemas.microsoft.com/office/drawing/2014/main" id="{C326E434-D961-4CEE-ABD6-314014814CD4}"/>
              </a:ext>
            </a:extLst>
          </p:cNvPr>
          <p:cNvCxnSpPr>
            <a:cxnSpLocks/>
            <a:stCxn id="22" idx="1"/>
            <a:endCxn id="17" idx="3"/>
          </p:cNvCxnSpPr>
          <p:nvPr/>
        </p:nvCxnSpPr>
        <p:spPr>
          <a:xfrm flipV="1">
            <a:off x="6116841" y="2639863"/>
            <a:ext cx="1779358" cy="7499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uora yhdysviiva 14">
            <a:extLst>
              <a:ext uri="{FF2B5EF4-FFF2-40B4-BE49-F238E27FC236}">
                <a16:creationId xmlns:a16="http://schemas.microsoft.com/office/drawing/2014/main" id="{38D653E9-008E-4CAB-9E93-0DB71A8FABD8}"/>
              </a:ext>
            </a:extLst>
          </p:cNvPr>
          <p:cNvCxnSpPr>
            <a:cxnSpLocks/>
            <a:stCxn id="22" idx="3"/>
            <a:endCxn id="18" idx="1"/>
          </p:cNvCxnSpPr>
          <p:nvPr/>
        </p:nvCxnSpPr>
        <p:spPr>
          <a:xfrm flipH="1" flipV="1">
            <a:off x="3650680" y="2639863"/>
            <a:ext cx="1146946" cy="7499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uora yhdysviiva 25">
            <a:extLst>
              <a:ext uri="{FF2B5EF4-FFF2-40B4-BE49-F238E27FC236}">
                <a16:creationId xmlns:a16="http://schemas.microsoft.com/office/drawing/2014/main" id="{060C4F94-34A0-43B1-92D6-06D9D4D17C81}"/>
              </a:ext>
            </a:extLst>
          </p:cNvPr>
          <p:cNvCxnSpPr>
            <a:cxnSpLocks/>
            <a:stCxn id="16" idx="0"/>
            <a:endCxn id="23" idx="1"/>
          </p:cNvCxnSpPr>
          <p:nvPr/>
        </p:nvCxnSpPr>
        <p:spPr>
          <a:xfrm flipH="1" flipV="1">
            <a:off x="6096000" y="4805993"/>
            <a:ext cx="2559475" cy="5412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uora yhdysviiva 28">
            <a:extLst>
              <a:ext uri="{FF2B5EF4-FFF2-40B4-BE49-F238E27FC236}">
                <a16:creationId xmlns:a16="http://schemas.microsoft.com/office/drawing/2014/main" id="{0F921E0C-D720-44AF-9337-ADBFC685E4C9}"/>
              </a:ext>
            </a:extLst>
          </p:cNvPr>
          <p:cNvCxnSpPr>
            <a:cxnSpLocks/>
            <a:stCxn id="23" idx="3"/>
          </p:cNvCxnSpPr>
          <p:nvPr/>
        </p:nvCxnSpPr>
        <p:spPr>
          <a:xfrm flipH="1" flipV="1">
            <a:off x="3150350" y="2417625"/>
            <a:ext cx="1649808" cy="23883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uora yhdysviiva 53">
            <a:extLst>
              <a:ext uri="{FF2B5EF4-FFF2-40B4-BE49-F238E27FC236}">
                <a16:creationId xmlns:a16="http://schemas.microsoft.com/office/drawing/2014/main" id="{2CFB1B20-9186-4CC0-948A-3EDD159D28D3}"/>
              </a:ext>
            </a:extLst>
          </p:cNvPr>
          <p:cNvCxnSpPr>
            <a:cxnSpLocks/>
            <a:stCxn id="16" idx="3"/>
            <a:endCxn id="24" idx="1"/>
          </p:cNvCxnSpPr>
          <p:nvPr/>
        </p:nvCxnSpPr>
        <p:spPr>
          <a:xfrm flipH="1" flipV="1">
            <a:off x="6115765" y="5719281"/>
            <a:ext cx="1642802" cy="372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uora yhdysviiva 56">
            <a:extLst>
              <a:ext uri="{FF2B5EF4-FFF2-40B4-BE49-F238E27FC236}">
                <a16:creationId xmlns:a16="http://schemas.microsoft.com/office/drawing/2014/main" id="{A011693D-D76D-4B29-8BF5-DEE21DF50D01}"/>
              </a:ext>
            </a:extLst>
          </p:cNvPr>
          <p:cNvCxnSpPr>
            <a:cxnSpLocks/>
            <a:stCxn id="24" idx="3"/>
            <a:endCxn id="19" idx="1"/>
          </p:cNvCxnSpPr>
          <p:nvPr/>
        </p:nvCxnSpPr>
        <p:spPr>
          <a:xfrm flipH="1">
            <a:off x="3638816" y="5719281"/>
            <a:ext cx="1157733" cy="3155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uora yhdysviiva 62">
            <a:extLst>
              <a:ext uri="{FF2B5EF4-FFF2-40B4-BE49-F238E27FC236}">
                <a16:creationId xmlns:a16="http://schemas.microsoft.com/office/drawing/2014/main" id="{5DEC1189-18AF-4638-A131-8FB1DA7C440A}"/>
              </a:ext>
            </a:extLst>
          </p:cNvPr>
          <p:cNvCxnSpPr>
            <a:cxnSpLocks/>
            <a:stCxn id="25" idx="3"/>
            <a:endCxn id="18" idx="1"/>
          </p:cNvCxnSpPr>
          <p:nvPr/>
        </p:nvCxnSpPr>
        <p:spPr>
          <a:xfrm flipH="1">
            <a:off x="3650680" y="2501263"/>
            <a:ext cx="1138863" cy="1386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uora yhdysviiva 66">
            <a:extLst>
              <a:ext uri="{FF2B5EF4-FFF2-40B4-BE49-F238E27FC236}">
                <a16:creationId xmlns:a16="http://schemas.microsoft.com/office/drawing/2014/main" id="{9F97ABED-E411-4B5F-A37B-8B4EAE0248EC}"/>
              </a:ext>
            </a:extLst>
          </p:cNvPr>
          <p:cNvCxnSpPr>
            <a:cxnSpLocks/>
            <a:stCxn id="17" idx="3"/>
            <a:endCxn id="25" idx="1"/>
          </p:cNvCxnSpPr>
          <p:nvPr/>
        </p:nvCxnSpPr>
        <p:spPr>
          <a:xfrm flipH="1" flipV="1">
            <a:off x="6108759" y="2501263"/>
            <a:ext cx="1787440" cy="1386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Suorakulmio 76">
            <a:extLst>
              <a:ext uri="{FF2B5EF4-FFF2-40B4-BE49-F238E27FC236}">
                <a16:creationId xmlns:a16="http://schemas.microsoft.com/office/drawing/2014/main" id="{FB9AEE36-0537-4488-845A-8289811CE8B3}"/>
              </a:ext>
            </a:extLst>
          </p:cNvPr>
          <p:cNvSpPr/>
          <p:nvPr/>
        </p:nvSpPr>
        <p:spPr>
          <a:xfrm flipH="1">
            <a:off x="8083249" y="3857496"/>
            <a:ext cx="1210014" cy="900000"/>
          </a:xfrm>
          <a:prstGeom prst="rect">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Banking service agreements</a:t>
            </a:r>
          </a:p>
        </p:txBody>
      </p:sp>
      <p:cxnSp>
        <p:nvCxnSpPr>
          <p:cNvPr id="14" name="Suora yhdysviiva 77">
            <a:extLst>
              <a:ext uri="{FF2B5EF4-FFF2-40B4-BE49-F238E27FC236}">
                <a16:creationId xmlns:a16="http://schemas.microsoft.com/office/drawing/2014/main" id="{642ACD91-6A22-48CD-B7A5-F4FFA087C872}"/>
              </a:ext>
            </a:extLst>
          </p:cNvPr>
          <p:cNvCxnSpPr/>
          <p:nvPr/>
        </p:nvCxnSpPr>
        <p:spPr>
          <a:xfrm flipV="1">
            <a:off x="8699916" y="3115521"/>
            <a:ext cx="0" cy="10198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uora yhdysviiva 78">
            <a:extLst>
              <a:ext uri="{FF2B5EF4-FFF2-40B4-BE49-F238E27FC236}">
                <a16:creationId xmlns:a16="http://schemas.microsoft.com/office/drawing/2014/main" id="{BC73BA38-975D-478A-A9C9-17FE210AA43E}"/>
              </a:ext>
            </a:extLst>
          </p:cNvPr>
          <p:cNvCxnSpPr>
            <a:cxnSpLocks/>
          </p:cNvCxnSpPr>
          <p:nvPr/>
        </p:nvCxnSpPr>
        <p:spPr>
          <a:xfrm>
            <a:off x="8704777" y="5036272"/>
            <a:ext cx="0" cy="101980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Suorakulmio 4">
            <a:extLst>
              <a:ext uri="{FF2B5EF4-FFF2-40B4-BE49-F238E27FC236}">
                <a16:creationId xmlns:a16="http://schemas.microsoft.com/office/drawing/2014/main" id="{1E7CE285-B0AB-4820-AF79-1A6FD4C3EE45}"/>
              </a:ext>
            </a:extLst>
          </p:cNvPr>
          <p:cNvSpPr/>
          <p:nvPr/>
        </p:nvSpPr>
        <p:spPr>
          <a:xfrm flipH="1">
            <a:off x="7758567" y="5347211"/>
            <a:ext cx="1793817" cy="81864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Settlement Bank</a:t>
            </a:r>
            <a:endParaRPr lang="en-US" dirty="0">
              <a:solidFill>
                <a:schemeClr val="bg1"/>
              </a:solidFill>
            </a:endParaRPr>
          </a:p>
        </p:txBody>
      </p:sp>
      <p:sp>
        <p:nvSpPr>
          <p:cNvPr id="17" name="Suorakulmio 5">
            <a:extLst>
              <a:ext uri="{FF2B5EF4-FFF2-40B4-BE49-F238E27FC236}">
                <a16:creationId xmlns:a16="http://schemas.microsoft.com/office/drawing/2014/main" id="{10B04E1D-545B-4AF7-A2E9-994E2ECD3A97}"/>
              </a:ext>
            </a:extLst>
          </p:cNvPr>
          <p:cNvSpPr/>
          <p:nvPr/>
        </p:nvSpPr>
        <p:spPr>
          <a:xfrm flipH="1">
            <a:off x="7896199" y="2163257"/>
            <a:ext cx="1533159" cy="953211"/>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BRP</a:t>
            </a:r>
          </a:p>
        </p:txBody>
      </p:sp>
      <p:sp>
        <p:nvSpPr>
          <p:cNvPr id="18" name="Suorakulmio 6">
            <a:extLst>
              <a:ext uri="{FF2B5EF4-FFF2-40B4-BE49-F238E27FC236}">
                <a16:creationId xmlns:a16="http://schemas.microsoft.com/office/drawing/2014/main" id="{1CAB4840-AFE3-47ED-96DB-6D9E814DA3B7}"/>
              </a:ext>
            </a:extLst>
          </p:cNvPr>
          <p:cNvSpPr/>
          <p:nvPr/>
        </p:nvSpPr>
        <p:spPr>
          <a:xfrm flipH="1">
            <a:off x="1919536" y="2163258"/>
            <a:ext cx="1731144" cy="95321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eSett</a:t>
            </a:r>
          </a:p>
        </p:txBody>
      </p:sp>
      <p:sp>
        <p:nvSpPr>
          <p:cNvPr id="19" name="Suorakulmio 7">
            <a:extLst>
              <a:ext uri="{FF2B5EF4-FFF2-40B4-BE49-F238E27FC236}">
                <a16:creationId xmlns:a16="http://schemas.microsoft.com/office/drawing/2014/main" id="{9390D189-6251-443D-9FFA-443EDA8C8731}"/>
              </a:ext>
            </a:extLst>
          </p:cNvPr>
          <p:cNvSpPr/>
          <p:nvPr/>
        </p:nvSpPr>
        <p:spPr>
          <a:xfrm flipH="1">
            <a:off x="2051688" y="5336181"/>
            <a:ext cx="1587128" cy="82931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eSett's</a:t>
            </a:r>
            <a:r>
              <a:rPr lang="en-US" dirty="0">
                <a:solidFill>
                  <a:schemeClr val="bg1"/>
                </a:solidFill>
              </a:rPr>
              <a:t> Bank</a:t>
            </a:r>
            <a:br>
              <a:rPr lang="en-US">
                <a:solidFill>
                  <a:schemeClr val="bg1"/>
                </a:solidFill>
              </a:rPr>
            </a:br>
            <a:r>
              <a:rPr lang="en-US">
                <a:solidFill>
                  <a:schemeClr val="bg1"/>
                </a:solidFill>
              </a:rPr>
              <a:t>(Nordea)</a:t>
            </a:r>
            <a:endParaRPr lang="en-US" dirty="0">
              <a:solidFill>
                <a:schemeClr val="bg1"/>
              </a:solidFill>
            </a:endParaRPr>
          </a:p>
        </p:txBody>
      </p:sp>
      <p:cxnSp>
        <p:nvCxnSpPr>
          <p:cNvPr id="20" name="Suora yhdysviiva 99">
            <a:extLst>
              <a:ext uri="{FF2B5EF4-FFF2-40B4-BE49-F238E27FC236}">
                <a16:creationId xmlns:a16="http://schemas.microsoft.com/office/drawing/2014/main" id="{70E94884-5F14-426E-A28B-3393FD173E6A}"/>
              </a:ext>
            </a:extLst>
          </p:cNvPr>
          <p:cNvCxnSpPr>
            <a:cxnSpLocks/>
            <a:stCxn id="16" idx="0"/>
            <a:endCxn id="26" idx="1"/>
          </p:cNvCxnSpPr>
          <p:nvPr/>
        </p:nvCxnSpPr>
        <p:spPr>
          <a:xfrm flipH="1" flipV="1">
            <a:off x="6115765" y="4171747"/>
            <a:ext cx="2539710" cy="11754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uora nuoliyhdysviiva 103">
            <a:extLst>
              <a:ext uri="{FF2B5EF4-FFF2-40B4-BE49-F238E27FC236}">
                <a16:creationId xmlns:a16="http://schemas.microsoft.com/office/drawing/2014/main" id="{D4DCB3DB-80D0-47BD-B0C1-57EA4B0BCC0C}"/>
              </a:ext>
            </a:extLst>
          </p:cNvPr>
          <p:cNvCxnSpPr>
            <a:cxnSpLocks/>
            <a:stCxn id="26" idx="3"/>
          </p:cNvCxnSpPr>
          <p:nvPr/>
        </p:nvCxnSpPr>
        <p:spPr>
          <a:xfrm flipH="1" flipV="1">
            <a:off x="3628200" y="2936351"/>
            <a:ext cx="1181108" cy="1235396"/>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2" name="Suorakulmio 23">
            <a:extLst>
              <a:ext uri="{FF2B5EF4-FFF2-40B4-BE49-F238E27FC236}">
                <a16:creationId xmlns:a16="http://schemas.microsoft.com/office/drawing/2014/main" id="{6FD17314-2565-4405-A02E-696BF5D6FFF1}"/>
              </a:ext>
            </a:extLst>
          </p:cNvPr>
          <p:cNvSpPr/>
          <p:nvPr/>
        </p:nvSpPr>
        <p:spPr>
          <a:xfrm flipH="1">
            <a:off x="4797626" y="2922129"/>
            <a:ext cx="1319215" cy="935367"/>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Pledged /</a:t>
            </a:r>
            <a:br>
              <a:rPr lang="en-US" sz="1400" dirty="0">
                <a:solidFill>
                  <a:schemeClr val="tx1"/>
                </a:solidFill>
              </a:rPr>
            </a:br>
            <a:r>
              <a:rPr lang="en-US" sz="1400" dirty="0">
                <a:solidFill>
                  <a:schemeClr val="tx1"/>
                </a:solidFill>
              </a:rPr>
              <a:t>Non-Pledged Cash Account Agreement</a:t>
            </a:r>
          </a:p>
        </p:txBody>
      </p:sp>
      <p:sp>
        <p:nvSpPr>
          <p:cNvPr id="23" name="Suorakulmio 24">
            <a:extLst>
              <a:ext uri="{FF2B5EF4-FFF2-40B4-BE49-F238E27FC236}">
                <a16:creationId xmlns:a16="http://schemas.microsoft.com/office/drawing/2014/main" id="{0BEA4F62-C4BD-4CB3-B1B0-1B80113691D0}"/>
              </a:ext>
            </a:extLst>
          </p:cNvPr>
          <p:cNvSpPr/>
          <p:nvPr/>
        </p:nvSpPr>
        <p:spPr>
          <a:xfrm flipH="1">
            <a:off x="4800158" y="4490240"/>
            <a:ext cx="1295842" cy="631505"/>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Settlement Bank Agreement</a:t>
            </a:r>
          </a:p>
        </p:txBody>
      </p:sp>
      <p:sp>
        <p:nvSpPr>
          <p:cNvPr id="24" name="Suorakulmio 52">
            <a:extLst>
              <a:ext uri="{FF2B5EF4-FFF2-40B4-BE49-F238E27FC236}">
                <a16:creationId xmlns:a16="http://schemas.microsoft.com/office/drawing/2014/main" id="{CE5B4A5B-D266-4C6A-BA48-67EDB0743AA5}"/>
              </a:ext>
            </a:extLst>
          </p:cNvPr>
          <p:cNvSpPr/>
          <p:nvPr/>
        </p:nvSpPr>
        <p:spPr>
          <a:xfrm flipH="1">
            <a:off x="4796549" y="5269281"/>
            <a:ext cx="1319216" cy="900000"/>
          </a:xfrm>
          <a:prstGeom prst="rect">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Bilateral agreement for Request for Transfer</a:t>
            </a:r>
          </a:p>
        </p:txBody>
      </p:sp>
      <p:sp>
        <p:nvSpPr>
          <p:cNvPr id="25" name="Suorakulmio 61">
            <a:extLst>
              <a:ext uri="{FF2B5EF4-FFF2-40B4-BE49-F238E27FC236}">
                <a16:creationId xmlns:a16="http://schemas.microsoft.com/office/drawing/2014/main" id="{9E869CD1-36A3-45FE-8874-560C6502B93B}"/>
              </a:ext>
            </a:extLst>
          </p:cNvPr>
          <p:cNvSpPr/>
          <p:nvPr/>
        </p:nvSpPr>
        <p:spPr>
          <a:xfrm flipH="1">
            <a:off x="4789543" y="2168524"/>
            <a:ext cx="1319216" cy="665477"/>
          </a:xfrm>
          <a:prstGeom prst="rect">
            <a:avLst/>
          </a:prstGeom>
          <a:solidFill>
            <a:schemeClr val="bg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Imbalance Settlement Agreement</a:t>
            </a:r>
          </a:p>
        </p:txBody>
      </p:sp>
      <p:sp>
        <p:nvSpPr>
          <p:cNvPr id="26" name="Suorakulmio 87">
            <a:extLst>
              <a:ext uri="{FF2B5EF4-FFF2-40B4-BE49-F238E27FC236}">
                <a16:creationId xmlns:a16="http://schemas.microsoft.com/office/drawing/2014/main" id="{003AE788-E9AA-47DB-BAA0-4EA6BD7F5EB6}"/>
              </a:ext>
            </a:extLst>
          </p:cNvPr>
          <p:cNvSpPr/>
          <p:nvPr/>
        </p:nvSpPr>
        <p:spPr>
          <a:xfrm flipH="1">
            <a:off x="4809308" y="3946747"/>
            <a:ext cx="1306457" cy="450000"/>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On-Demand Guarantee</a:t>
            </a:r>
          </a:p>
        </p:txBody>
      </p:sp>
    </p:spTree>
    <p:extLst>
      <p:ext uri="{BB962C8B-B14F-4D97-AF65-F5344CB8AC3E}">
        <p14:creationId xmlns:p14="http://schemas.microsoft.com/office/powerpoint/2010/main" val="212791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53BE-9A5D-4086-B73C-1FDA367D1C91}"/>
              </a:ext>
            </a:extLst>
          </p:cNvPr>
          <p:cNvSpPr>
            <a:spLocks noGrp="1"/>
          </p:cNvSpPr>
          <p:nvPr>
            <p:ph type="title"/>
          </p:nvPr>
        </p:nvSpPr>
        <p:spPr/>
        <p:txBody>
          <a:bodyPr/>
          <a:lstStyle/>
          <a:p>
            <a:r>
              <a:rPr lang="en-US" dirty="0"/>
              <a:t>Essential terms of Settlement Bank Agreement</a:t>
            </a:r>
            <a:endParaRPr lang="fi-FI" dirty="0"/>
          </a:p>
        </p:txBody>
      </p:sp>
      <p:sp>
        <p:nvSpPr>
          <p:cNvPr id="3" name="Content Placeholder 2">
            <a:extLst>
              <a:ext uri="{FF2B5EF4-FFF2-40B4-BE49-F238E27FC236}">
                <a16:creationId xmlns:a16="http://schemas.microsoft.com/office/drawing/2014/main" id="{7B0C4A7D-3A7C-4182-831E-99E27C1E0CCA}"/>
              </a:ext>
            </a:extLst>
          </p:cNvPr>
          <p:cNvSpPr>
            <a:spLocks noGrp="1"/>
          </p:cNvSpPr>
          <p:nvPr>
            <p:ph sz="half" idx="1"/>
          </p:nvPr>
        </p:nvSpPr>
        <p:spPr/>
        <p:txBody>
          <a:bodyPr>
            <a:normAutofit lnSpcReduction="10000"/>
          </a:bodyPr>
          <a:lstStyle/>
          <a:p>
            <a:pPr marL="285750" indent="-285750">
              <a:buFont typeface="Arial" panose="020B0604020202020204" pitchFamily="34" charset="0"/>
              <a:buChar char="•"/>
            </a:pPr>
            <a:r>
              <a:rPr lang="en-US" sz="1800" dirty="0"/>
              <a:t>Governance of Pledged Cash Accounts</a:t>
            </a:r>
          </a:p>
          <a:p>
            <a:pPr lvl="1"/>
            <a:r>
              <a:rPr lang="en-US" sz="1600" dirty="0"/>
              <a:t>Opening and terms</a:t>
            </a:r>
          </a:p>
          <a:p>
            <a:pPr lvl="1"/>
            <a:r>
              <a:rPr lang="en-US" sz="1600" dirty="0"/>
              <a:t>Pledge in favor of eSett</a:t>
            </a:r>
          </a:p>
          <a:p>
            <a:pPr lvl="1"/>
            <a:r>
              <a:rPr lang="en-US" sz="1600" dirty="0"/>
              <a:t>Right of disposal for eSett</a:t>
            </a:r>
          </a:p>
          <a:p>
            <a:pPr lvl="1"/>
            <a:r>
              <a:rPr lang="en-US" sz="1600" dirty="0"/>
              <a:t>Procedure for release of excess funds</a:t>
            </a:r>
          </a:p>
          <a:p>
            <a:pPr marL="285750" indent="-285750">
              <a:buFont typeface="Arial" panose="020B0604020202020204" pitchFamily="34" charset="0"/>
              <a:buChar char="•"/>
            </a:pPr>
            <a:r>
              <a:rPr lang="en-US" sz="1800" dirty="0"/>
              <a:t>Governance of Non-Pledged Cash Accounts</a:t>
            </a:r>
          </a:p>
          <a:p>
            <a:pPr lvl="1"/>
            <a:r>
              <a:rPr lang="en-US" sz="1600" dirty="0"/>
              <a:t>Opening and terms</a:t>
            </a:r>
          </a:p>
          <a:p>
            <a:pPr lvl="1"/>
            <a:r>
              <a:rPr lang="en-US" sz="1600" dirty="0"/>
              <a:t>Right of disposal for eSett</a:t>
            </a:r>
          </a:p>
          <a:p>
            <a:pPr marL="285750" indent="-285750">
              <a:buFont typeface="Arial" panose="020B0604020202020204" pitchFamily="34" charset="0"/>
              <a:buChar char="•"/>
            </a:pPr>
            <a:r>
              <a:rPr lang="en-US" sz="1800" dirty="0"/>
              <a:t>Execution of Request for Transfer Transactions</a:t>
            </a:r>
          </a:p>
          <a:p>
            <a:pPr marL="285750" indent="-285750">
              <a:buFont typeface="Arial" panose="020B0604020202020204" pitchFamily="34" charset="0"/>
              <a:buChar char="•"/>
            </a:pPr>
            <a:r>
              <a:rPr lang="en-US" sz="1800" dirty="0"/>
              <a:t>Reporting of Account Balances and Transactions to eSett</a:t>
            </a:r>
          </a:p>
          <a:p>
            <a:pPr marL="285750" indent="-285750">
              <a:buFont typeface="Arial" panose="020B0604020202020204" pitchFamily="34" charset="0"/>
              <a:buChar char="•"/>
            </a:pPr>
            <a:r>
              <a:rPr lang="en-US" sz="1800" dirty="0"/>
              <a:t>Issuing of On-Demand Guarantees</a:t>
            </a:r>
          </a:p>
          <a:p>
            <a:endParaRPr lang="fi-FI" dirty="0"/>
          </a:p>
        </p:txBody>
      </p:sp>
      <p:sp>
        <p:nvSpPr>
          <p:cNvPr id="4" name="Content Placeholder 3">
            <a:extLst>
              <a:ext uri="{FF2B5EF4-FFF2-40B4-BE49-F238E27FC236}">
                <a16:creationId xmlns:a16="http://schemas.microsoft.com/office/drawing/2014/main" id="{7F7237CB-824A-4E0E-AE8D-05C5E6A8E183}"/>
              </a:ext>
            </a:extLst>
          </p:cNvPr>
          <p:cNvSpPr>
            <a:spLocks noGrp="1"/>
          </p:cNvSpPr>
          <p:nvPr>
            <p:ph sz="half" idx="2"/>
          </p:nvPr>
        </p:nvSpPr>
        <p:spPr/>
        <p:txBody>
          <a:bodyPr>
            <a:normAutofit lnSpcReduction="10000"/>
          </a:bodyPr>
          <a:lstStyle/>
          <a:p>
            <a:pPr marL="285750" indent="-285750">
              <a:buFont typeface="Arial" panose="020B0604020202020204" pitchFamily="34" charset="0"/>
              <a:buChar char="•"/>
            </a:pPr>
            <a:r>
              <a:rPr lang="en-US" sz="1800" dirty="0"/>
              <a:t>Notices and other communication</a:t>
            </a:r>
          </a:p>
          <a:p>
            <a:pPr marL="285750" indent="-285750">
              <a:buFont typeface="Arial" panose="020B0604020202020204" pitchFamily="34" charset="0"/>
              <a:buChar char="•"/>
            </a:pPr>
            <a:r>
              <a:rPr lang="en-US" sz="1800" dirty="0"/>
              <a:t>Liability</a:t>
            </a:r>
          </a:p>
          <a:p>
            <a:pPr marL="285750" indent="-285750">
              <a:buFont typeface="Arial" panose="020B0604020202020204" pitchFamily="34" charset="0"/>
              <a:buChar char="•"/>
            </a:pPr>
            <a:r>
              <a:rPr lang="en-US" sz="1800" dirty="0"/>
              <a:t>Fees</a:t>
            </a:r>
          </a:p>
          <a:p>
            <a:pPr marL="285750" indent="-285750">
              <a:buFont typeface="Arial" panose="020B0604020202020204" pitchFamily="34" charset="0"/>
              <a:buChar char="•"/>
            </a:pPr>
            <a:r>
              <a:rPr lang="en-US" sz="1800" dirty="0"/>
              <a:t>Appendices:</a:t>
            </a:r>
          </a:p>
          <a:p>
            <a:pPr lvl="1"/>
            <a:r>
              <a:rPr lang="en-US" sz="1600" dirty="0"/>
              <a:t>Operating procedures</a:t>
            </a:r>
          </a:p>
          <a:p>
            <a:pPr lvl="1"/>
            <a:r>
              <a:rPr lang="en-US" sz="1600" dirty="0"/>
              <a:t>Requirements on Settlement Banks</a:t>
            </a:r>
          </a:p>
          <a:p>
            <a:pPr lvl="1"/>
            <a:r>
              <a:rPr lang="en-US" sz="1600" dirty="0"/>
              <a:t>Pledged Cash Account Agreement</a:t>
            </a:r>
          </a:p>
          <a:p>
            <a:pPr lvl="1"/>
            <a:r>
              <a:rPr lang="en-US" sz="1600" dirty="0"/>
              <a:t>Non-Pledged Cash Account Agreement</a:t>
            </a:r>
          </a:p>
          <a:p>
            <a:endParaRPr lang="en-GB" dirty="0"/>
          </a:p>
        </p:txBody>
      </p:sp>
    </p:spTree>
    <p:extLst>
      <p:ext uri="{BB962C8B-B14F-4D97-AF65-F5344CB8AC3E}">
        <p14:creationId xmlns:p14="http://schemas.microsoft.com/office/powerpoint/2010/main" val="225105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72CE-336D-4831-BD5A-3DA24B2B82AE}"/>
              </a:ext>
            </a:extLst>
          </p:cNvPr>
          <p:cNvSpPr>
            <a:spLocks noGrp="1"/>
          </p:cNvSpPr>
          <p:nvPr>
            <p:ph type="title"/>
          </p:nvPr>
        </p:nvSpPr>
        <p:spPr/>
        <p:txBody>
          <a:bodyPr/>
          <a:lstStyle/>
          <a:p>
            <a:r>
              <a:rPr lang="en-US" dirty="0"/>
              <a:t>Essential terms of Cash Account Agreements</a:t>
            </a:r>
            <a:endParaRPr lang="fi-FI" dirty="0"/>
          </a:p>
        </p:txBody>
      </p:sp>
      <p:sp>
        <p:nvSpPr>
          <p:cNvPr id="3" name="Content Placeholder 2">
            <a:extLst>
              <a:ext uri="{FF2B5EF4-FFF2-40B4-BE49-F238E27FC236}">
                <a16:creationId xmlns:a16="http://schemas.microsoft.com/office/drawing/2014/main" id="{19D838AF-B9AC-4F9D-8FC1-589E426CDD84}"/>
              </a:ext>
            </a:extLst>
          </p:cNvPr>
          <p:cNvSpPr>
            <a:spLocks noGrp="1"/>
          </p:cNvSpPr>
          <p:nvPr>
            <p:ph idx="1"/>
          </p:nvPr>
        </p:nvSpPr>
        <p:spPr/>
        <p:txBody>
          <a:bodyPr/>
          <a:lstStyle/>
          <a:p>
            <a:r>
              <a:rPr lang="en-US" dirty="0"/>
              <a:t>Pledged Cash Account Agreement</a:t>
            </a:r>
          </a:p>
          <a:p>
            <a:pPr lvl="1"/>
            <a:r>
              <a:rPr lang="en-US" dirty="0"/>
              <a:t>Pledge in </a:t>
            </a:r>
            <a:r>
              <a:rPr lang="en-US" dirty="0" err="1"/>
              <a:t>favour</a:t>
            </a:r>
            <a:r>
              <a:rPr lang="en-US" dirty="0"/>
              <a:t> of eSett</a:t>
            </a:r>
          </a:p>
          <a:p>
            <a:pPr lvl="1"/>
            <a:r>
              <a:rPr lang="en-US" dirty="0"/>
              <a:t>Right of Disposal for eSett</a:t>
            </a:r>
          </a:p>
          <a:p>
            <a:pPr lvl="1"/>
            <a:r>
              <a:rPr lang="en-US" dirty="0"/>
              <a:t>Information Disclosure</a:t>
            </a:r>
          </a:p>
          <a:p>
            <a:pPr lvl="1"/>
            <a:r>
              <a:rPr lang="en-US" dirty="0"/>
              <a:t>Procedure for release of excess funds</a:t>
            </a:r>
          </a:p>
          <a:p>
            <a:pPr lvl="1"/>
            <a:r>
              <a:rPr lang="en-US" dirty="0"/>
              <a:t>Appendix: Settlement Bank Agreement</a:t>
            </a:r>
          </a:p>
          <a:p>
            <a:pPr lvl="1"/>
            <a:endParaRPr lang="en-US" dirty="0"/>
          </a:p>
          <a:p>
            <a:r>
              <a:rPr lang="en-US" dirty="0"/>
              <a:t>Non-Pledged Cash Account Agreement</a:t>
            </a:r>
          </a:p>
          <a:p>
            <a:pPr lvl="1"/>
            <a:r>
              <a:rPr lang="en-US" dirty="0"/>
              <a:t>Right of Disposal for eSett</a:t>
            </a:r>
          </a:p>
          <a:p>
            <a:pPr lvl="1"/>
            <a:r>
              <a:rPr lang="en-US" dirty="0"/>
              <a:t>Information Disclosure</a:t>
            </a:r>
          </a:p>
          <a:p>
            <a:pPr lvl="1"/>
            <a:r>
              <a:rPr lang="en-US" dirty="0"/>
              <a:t>Appendix: Settlement Bank Agreement</a:t>
            </a:r>
          </a:p>
          <a:p>
            <a:endParaRPr lang="fi-FI" dirty="0"/>
          </a:p>
        </p:txBody>
      </p:sp>
    </p:spTree>
    <p:extLst>
      <p:ext uri="{BB962C8B-B14F-4D97-AF65-F5344CB8AC3E}">
        <p14:creationId xmlns:p14="http://schemas.microsoft.com/office/powerpoint/2010/main" val="353356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874-C0E4-41EB-B1B9-152083B0AF29}"/>
              </a:ext>
            </a:extLst>
          </p:cNvPr>
          <p:cNvSpPr>
            <a:spLocks noGrp="1"/>
          </p:cNvSpPr>
          <p:nvPr>
            <p:ph type="title"/>
          </p:nvPr>
        </p:nvSpPr>
        <p:spPr/>
        <p:txBody>
          <a:bodyPr/>
          <a:lstStyle/>
          <a:p>
            <a:r>
              <a:rPr lang="en-US" dirty="0"/>
              <a:t>Essential terms of On-Demand Guarantee</a:t>
            </a:r>
            <a:endParaRPr lang="fi-FI" dirty="0"/>
          </a:p>
        </p:txBody>
      </p:sp>
      <p:sp>
        <p:nvSpPr>
          <p:cNvPr id="3" name="Content Placeholder 2">
            <a:extLst>
              <a:ext uri="{FF2B5EF4-FFF2-40B4-BE49-F238E27FC236}">
                <a16:creationId xmlns:a16="http://schemas.microsoft.com/office/drawing/2014/main" id="{891F01D4-A79F-407E-B4AF-C501A80F7F8E}"/>
              </a:ext>
            </a:extLst>
          </p:cNvPr>
          <p:cNvSpPr>
            <a:spLocks noGrp="1"/>
          </p:cNvSpPr>
          <p:nvPr>
            <p:ph idx="1"/>
          </p:nvPr>
        </p:nvSpPr>
        <p:spPr/>
        <p:txBody>
          <a:bodyPr/>
          <a:lstStyle/>
          <a:p>
            <a:pPr>
              <a:spcBef>
                <a:spcPts val="600"/>
              </a:spcBef>
              <a:spcAft>
                <a:spcPts val="600"/>
              </a:spcAft>
            </a:pPr>
            <a:r>
              <a:rPr lang="en-US" dirty="0"/>
              <a:t>Currency can be DKK, EUR, NOK or SEK</a:t>
            </a:r>
          </a:p>
          <a:p>
            <a:pPr>
              <a:spcBef>
                <a:spcPts val="600"/>
              </a:spcBef>
              <a:spcAft>
                <a:spcPts val="600"/>
              </a:spcAft>
            </a:pPr>
            <a:r>
              <a:rPr lang="en-US" dirty="0"/>
              <a:t>Payable on first demand</a:t>
            </a:r>
          </a:p>
          <a:p>
            <a:pPr>
              <a:spcBef>
                <a:spcPts val="600"/>
              </a:spcBef>
              <a:spcAft>
                <a:spcPts val="600"/>
              </a:spcAft>
            </a:pPr>
            <a:r>
              <a:rPr lang="en-US" dirty="0"/>
              <a:t>Payment within 3 banking days of demand</a:t>
            </a:r>
          </a:p>
          <a:p>
            <a:pPr>
              <a:spcBef>
                <a:spcPts val="600"/>
              </a:spcBef>
              <a:spcAft>
                <a:spcPts val="600"/>
              </a:spcAft>
            </a:pPr>
            <a:r>
              <a:rPr lang="en-US" dirty="0"/>
              <a:t>Continuing guarantee, can be terminated by bank with 3 months’ notice</a:t>
            </a:r>
          </a:p>
          <a:p>
            <a:pPr lvl="1">
              <a:spcBef>
                <a:spcPts val="600"/>
              </a:spcBef>
              <a:spcAft>
                <a:spcPts val="600"/>
              </a:spcAft>
            </a:pPr>
            <a:r>
              <a:rPr lang="en-US" dirty="0"/>
              <a:t>Upon termination the guarantee remains valid for payment obligations incurred until the termination date until such payment obligations have been settled in full</a:t>
            </a:r>
          </a:p>
          <a:p>
            <a:endParaRPr lang="fi-FI" dirty="0"/>
          </a:p>
        </p:txBody>
      </p:sp>
    </p:spTree>
    <p:extLst>
      <p:ext uri="{BB962C8B-B14F-4D97-AF65-F5344CB8AC3E}">
        <p14:creationId xmlns:p14="http://schemas.microsoft.com/office/powerpoint/2010/main" val="95169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p:txBody>
          <a:bodyPr/>
          <a:lstStyle/>
          <a:p>
            <a:r>
              <a:rPr lang="en-GB" dirty="0"/>
              <a:t>Topics</a:t>
            </a:r>
          </a:p>
        </p:txBody>
      </p:sp>
      <p:sp>
        <p:nvSpPr>
          <p:cNvPr id="5" name="Content Placeholder 4">
            <a:extLst>
              <a:ext uri="{FF2B5EF4-FFF2-40B4-BE49-F238E27FC236}">
                <a16:creationId xmlns:a16="http://schemas.microsoft.com/office/drawing/2014/main" id="{37361D0F-80C7-A24C-85AC-32250D234874}"/>
              </a:ext>
            </a:extLst>
          </p:cNvPr>
          <p:cNvSpPr>
            <a:spLocks noGrp="1"/>
          </p:cNvSpPr>
          <p:nvPr>
            <p:ph idx="1"/>
          </p:nvPr>
        </p:nvSpPr>
        <p:spPr/>
        <p:txBody>
          <a:bodyPr/>
          <a:lstStyle/>
          <a:p>
            <a:pPr marL="342900" indent="-342900">
              <a:buFont typeface="+mj-lt"/>
              <a:buAutoNum type="arabicPeriod"/>
            </a:pPr>
            <a:r>
              <a:rPr lang="en-GB" dirty="0"/>
              <a:t>About the Nordic Imbalance Settlement and eSett Oy	</a:t>
            </a:r>
          </a:p>
          <a:p>
            <a:pPr marL="342900" indent="-342900">
              <a:buFont typeface="+mj-lt"/>
              <a:buAutoNum type="arabicPeriod"/>
            </a:pPr>
            <a:r>
              <a:rPr lang="en-GB" dirty="0"/>
              <a:t>Invoicing, payments and collateral</a:t>
            </a:r>
          </a:p>
          <a:p>
            <a:pPr marL="342900" indent="-342900">
              <a:buFont typeface="+mj-lt"/>
              <a:buAutoNum type="arabicPeriod"/>
            </a:pPr>
            <a:r>
              <a:rPr lang="en-GB" dirty="0"/>
              <a:t>Role of Settlement Banks</a:t>
            </a:r>
          </a:p>
          <a:p>
            <a:pPr marL="342900" indent="-342900">
              <a:buFont typeface="+mj-lt"/>
              <a:buAutoNum type="arabicPeriod"/>
            </a:pPr>
            <a:r>
              <a:rPr lang="en-GB" dirty="0"/>
              <a:t>Agreements</a:t>
            </a:r>
          </a:p>
          <a:p>
            <a:pPr marL="342900" indent="-342900">
              <a:buFont typeface="+mj-lt"/>
              <a:buAutoNum type="arabicPeriod"/>
            </a:pPr>
            <a:r>
              <a:rPr lang="en-GB" dirty="0"/>
              <a:t>Steps to become a Settlement Bank</a:t>
            </a:r>
          </a:p>
          <a:p>
            <a:pPr marL="342900" indent="-342900">
              <a:buFont typeface="+mj-lt"/>
              <a:buAutoNum type="arabicPeriod"/>
            </a:pPr>
            <a:r>
              <a:rPr lang="en-GB" dirty="0"/>
              <a:t>Further information and contracts</a:t>
            </a:r>
          </a:p>
        </p:txBody>
      </p:sp>
    </p:spTree>
    <p:extLst>
      <p:ext uri="{BB962C8B-B14F-4D97-AF65-F5344CB8AC3E}">
        <p14:creationId xmlns:p14="http://schemas.microsoft.com/office/powerpoint/2010/main" val="269650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D56B-39CD-4FAC-9A87-15A001D2C378}"/>
              </a:ext>
            </a:extLst>
          </p:cNvPr>
          <p:cNvSpPr>
            <a:spLocks noGrp="1"/>
          </p:cNvSpPr>
          <p:nvPr>
            <p:ph type="title"/>
          </p:nvPr>
        </p:nvSpPr>
        <p:spPr/>
        <p:txBody>
          <a:bodyPr/>
          <a:lstStyle/>
          <a:p>
            <a:r>
              <a:rPr lang="en-US" dirty="0"/>
              <a:t>Steps to become a settlement bank</a:t>
            </a:r>
            <a:endParaRPr lang="fi-FI" dirty="0"/>
          </a:p>
        </p:txBody>
      </p:sp>
      <p:sp>
        <p:nvSpPr>
          <p:cNvPr id="3" name="Content Placeholder 2">
            <a:extLst>
              <a:ext uri="{FF2B5EF4-FFF2-40B4-BE49-F238E27FC236}">
                <a16:creationId xmlns:a16="http://schemas.microsoft.com/office/drawing/2014/main" id="{5138CCB4-A7D3-439D-8816-EC6502D0F2C8}"/>
              </a:ext>
            </a:extLst>
          </p:cNvPr>
          <p:cNvSpPr>
            <a:spLocks noGrp="1"/>
          </p:cNvSpPr>
          <p:nvPr>
            <p:ph idx="1"/>
          </p:nvPr>
        </p:nvSpPr>
        <p:spPr/>
        <p:txBody>
          <a:bodyPr>
            <a:normAutofit lnSpcReduction="10000"/>
          </a:bodyPr>
          <a:lstStyle/>
          <a:p>
            <a:pPr marL="457200" indent="-457200">
              <a:spcBef>
                <a:spcPts val="900"/>
              </a:spcBef>
              <a:spcAft>
                <a:spcPts val="900"/>
              </a:spcAft>
              <a:buFont typeface="+mj-lt"/>
              <a:buAutoNum type="arabicPeriod"/>
            </a:pPr>
            <a:r>
              <a:rPr lang="en-US" dirty="0"/>
              <a:t>Bank informs eSett about intention to act as Settlement Bank</a:t>
            </a:r>
          </a:p>
          <a:p>
            <a:pPr marL="812800" lvl="1" indent="-279400">
              <a:spcBef>
                <a:spcPts val="300"/>
              </a:spcBef>
              <a:spcAft>
                <a:spcPts val="900"/>
              </a:spcAft>
            </a:pPr>
            <a:r>
              <a:rPr lang="en-US" dirty="0"/>
              <a:t>Notices to </a:t>
            </a:r>
            <a:r>
              <a:rPr lang="en-US" dirty="0">
                <a:hlinkClick r:id="rId2"/>
              </a:rPr>
              <a:t>finance@esett.com</a:t>
            </a:r>
            <a:r>
              <a:rPr lang="en-US" dirty="0"/>
              <a:t> or named contact persons at eSett</a:t>
            </a:r>
          </a:p>
          <a:p>
            <a:pPr marL="812800" lvl="1" indent="-279400">
              <a:spcBef>
                <a:spcPts val="300"/>
              </a:spcBef>
              <a:spcAft>
                <a:spcPts val="900"/>
              </a:spcAft>
            </a:pPr>
            <a:r>
              <a:rPr lang="en-US" dirty="0"/>
              <a:t>Bank to appoint contact person for further communication</a:t>
            </a:r>
          </a:p>
          <a:p>
            <a:pPr marL="457200" indent="-457200">
              <a:spcBef>
                <a:spcPts val="900"/>
              </a:spcBef>
              <a:spcAft>
                <a:spcPts val="900"/>
              </a:spcAft>
              <a:buFont typeface="+mj-lt"/>
              <a:buAutoNum type="arabicPeriod"/>
            </a:pPr>
            <a:r>
              <a:rPr lang="en-US" dirty="0"/>
              <a:t>eSett requests and reviews information about the bank’s capability to operate in accordance with </a:t>
            </a:r>
            <a:r>
              <a:rPr lang="en-US" dirty="0" err="1"/>
              <a:t>eSett’s</a:t>
            </a:r>
            <a:r>
              <a:rPr lang="en-US" dirty="0"/>
              <a:t> operating procedures</a:t>
            </a:r>
          </a:p>
          <a:p>
            <a:pPr marL="457200" indent="-457200">
              <a:spcBef>
                <a:spcPts val="900"/>
              </a:spcBef>
              <a:spcAft>
                <a:spcPts val="900"/>
              </a:spcAft>
              <a:buFont typeface="+mj-lt"/>
              <a:buAutoNum type="arabicPeriod"/>
            </a:pPr>
            <a:r>
              <a:rPr lang="en-US" dirty="0"/>
              <a:t>eSett confirms to the bank whether the bank can be approved as a Settlement Bank in the Nordic Imbalance Settlement</a:t>
            </a:r>
          </a:p>
          <a:p>
            <a:pPr marL="457200" indent="-457200">
              <a:spcBef>
                <a:spcPts val="900"/>
              </a:spcBef>
              <a:spcAft>
                <a:spcPts val="900"/>
              </a:spcAft>
              <a:buFont typeface="+mj-lt"/>
              <a:buAutoNum type="arabicPeriod"/>
            </a:pPr>
            <a:r>
              <a:rPr lang="en-US" dirty="0"/>
              <a:t>Bank and eSett sign Settlement Bank Agreement</a:t>
            </a:r>
          </a:p>
          <a:p>
            <a:pPr marL="457200" indent="-457200">
              <a:spcBef>
                <a:spcPts val="900"/>
              </a:spcBef>
              <a:spcAft>
                <a:spcPts val="900"/>
              </a:spcAft>
              <a:buFont typeface="+mj-lt"/>
              <a:buAutoNum type="arabicPeriod"/>
            </a:pPr>
            <a:r>
              <a:rPr lang="en-US" dirty="0"/>
              <a:t>eSett performs end-to-end testing of Request for Transfer transaction and Balance Reporting together with selected BRP</a:t>
            </a:r>
          </a:p>
          <a:p>
            <a:pPr marL="457200" indent="-457200">
              <a:spcBef>
                <a:spcPts val="900"/>
              </a:spcBef>
              <a:spcAft>
                <a:spcPts val="900"/>
              </a:spcAft>
              <a:buFont typeface="+mj-lt"/>
              <a:buAutoNum type="arabicPeriod"/>
            </a:pPr>
            <a:r>
              <a:rPr lang="en-US"/>
              <a:t>eSett adds bank onto public list of approved Settlement Banks</a:t>
            </a:r>
          </a:p>
          <a:p>
            <a:endParaRPr lang="fi-FI"/>
          </a:p>
        </p:txBody>
      </p:sp>
    </p:spTree>
    <p:extLst>
      <p:ext uri="{BB962C8B-B14F-4D97-AF65-F5344CB8AC3E}">
        <p14:creationId xmlns:p14="http://schemas.microsoft.com/office/powerpoint/2010/main" val="242531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C847-94BF-494D-9B7C-68DA747FD67B}"/>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B1AE41C-33B0-6347-9E5A-359BE5B892EF}"/>
              </a:ext>
            </a:extLst>
          </p:cNvPr>
          <p:cNvSpPr>
            <a:spLocks noGrp="1"/>
          </p:cNvSpPr>
          <p:nvPr>
            <p:ph sz="half" idx="1"/>
          </p:nvPr>
        </p:nvSpPr>
        <p:spPr/>
        <p:txBody>
          <a:bodyPr/>
          <a:lstStyle/>
          <a:p>
            <a:r>
              <a:rPr lang="en-GB" dirty="0" err="1"/>
              <a:t>eSett’s</a:t>
            </a:r>
            <a:r>
              <a:rPr lang="en-GB" dirty="0"/>
              <a:t> website </a:t>
            </a:r>
            <a:r>
              <a:rPr lang="en-GB" dirty="0">
                <a:hlinkClick r:id="rId2"/>
              </a:rPr>
              <a:t>www.esett.com</a:t>
            </a:r>
            <a:endParaRPr lang="en-GB" dirty="0"/>
          </a:p>
          <a:p>
            <a:pPr marL="285750" indent="-285750">
              <a:buFont typeface="Arial" panose="020B0604020202020204" pitchFamily="34" charset="0"/>
              <a:buChar char="•"/>
            </a:pPr>
            <a:r>
              <a:rPr lang="en-GB" dirty="0"/>
              <a:t>Handbook chapters 8 and 9</a:t>
            </a:r>
          </a:p>
          <a:p>
            <a:pPr marL="285750" indent="-285750">
              <a:buFont typeface="Arial" panose="020B0604020202020204" pitchFamily="34" charset="0"/>
              <a:buChar char="•"/>
            </a:pPr>
            <a:r>
              <a:rPr lang="en-GB" dirty="0"/>
              <a:t>Materials – Settlement banks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Content Placeholder 3">
            <a:extLst>
              <a:ext uri="{FF2B5EF4-FFF2-40B4-BE49-F238E27FC236}">
                <a16:creationId xmlns:a16="http://schemas.microsoft.com/office/drawing/2014/main" id="{91BA5F54-9ECF-0546-8AC1-0D422CA9660D}"/>
              </a:ext>
            </a:extLst>
          </p:cNvPr>
          <p:cNvSpPr>
            <a:spLocks noGrp="1"/>
          </p:cNvSpPr>
          <p:nvPr>
            <p:ph sz="half" idx="2"/>
          </p:nvPr>
        </p:nvSpPr>
        <p:spPr/>
        <p:txBody>
          <a:bodyPr vert="horz" lIns="91440" tIns="45720" rIns="91440" bIns="45720" rtlCol="0" anchor="t">
            <a:normAutofit/>
          </a:bodyPr>
          <a:lstStyle/>
          <a:p>
            <a:r>
              <a:rPr lang="en-GB" dirty="0"/>
              <a:t>Contacts:</a:t>
            </a:r>
          </a:p>
          <a:p>
            <a:r>
              <a:rPr lang="en-GB" dirty="0"/>
              <a:t>Noora Candan</a:t>
            </a:r>
            <a:endParaRPr lang="en-GB" dirty="0">
              <a:cs typeface="Arial"/>
            </a:endParaRPr>
          </a:p>
          <a:p>
            <a:r>
              <a:rPr lang="en-GB" dirty="0">
                <a:hlinkClick r:id="rId3"/>
              </a:rPr>
              <a:t>noora.candan@esett.com</a:t>
            </a:r>
            <a:endParaRPr lang="en-GB" dirty="0">
              <a:cs typeface="Arial"/>
            </a:endParaRPr>
          </a:p>
          <a:p>
            <a:r>
              <a:rPr lang="en-GB" dirty="0">
                <a:ea typeface="+mn-lt"/>
                <a:cs typeface="+mn-lt"/>
                <a:hlinkClick r:id="rId4"/>
              </a:rPr>
              <a:t>+358 10 501 8536</a:t>
            </a:r>
            <a:endParaRPr lang="en-GB"/>
          </a:p>
          <a:p>
            <a:endParaRPr lang="en-GB" dirty="0"/>
          </a:p>
          <a:p>
            <a:r>
              <a:rPr lang="en-GB" dirty="0"/>
              <a:t>Neea Hyttinen</a:t>
            </a:r>
          </a:p>
          <a:p>
            <a:r>
              <a:rPr lang="en-GB" dirty="0">
                <a:hlinkClick r:id="rId5"/>
              </a:rPr>
              <a:t>neea.hyttinen@esett.com</a:t>
            </a:r>
            <a:endParaRPr lang="en-GB" dirty="0"/>
          </a:p>
          <a:p>
            <a:r>
              <a:rPr lang="en-GB" dirty="0">
                <a:ea typeface="+mn-lt"/>
                <a:cs typeface="+mn-lt"/>
                <a:hlinkClick r:id="rId6"/>
              </a:rPr>
              <a:t>+358 10 501 8530</a:t>
            </a:r>
            <a:endParaRPr lang="en-GB"/>
          </a:p>
          <a:p>
            <a:br>
              <a:rPr lang="en-GB" dirty="0">
                <a:cs typeface="Arial" panose="020B0604020202020204"/>
              </a:rPr>
            </a:br>
            <a:r>
              <a:rPr lang="en-GB" dirty="0">
                <a:cs typeface="Arial" panose="020B0604020202020204"/>
              </a:rPr>
              <a:t>Or</a:t>
            </a:r>
          </a:p>
          <a:p>
            <a:r>
              <a:rPr lang="en-GB" dirty="0">
                <a:hlinkClick r:id="rId7"/>
              </a:rPr>
              <a:t>finance@esett.com</a:t>
            </a:r>
            <a:endParaRPr lang="en-GB" dirty="0">
              <a:cs typeface="Arial" panose="020B0604020202020204"/>
            </a:endParaRPr>
          </a:p>
          <a:p>
            <a:endParaRPr lang="en-GB" dirty="0">
              <a:cs typeface="Arial" panose="020B0604020202020204"/>
            </a:endParaRPr>
          </a:p>
        </p:txBody>
      </p:sp>
    </p:spTree>
    <p:extLst>
      <p:ext uri="{BB962C8B-B14F-4D97-AF65-F5344CB8AC3E}">
        <p14:creationId xmlns:p14="http://schemas.microsoft.com/office/powerpoint/2010/main" val="213324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8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p:txBody>
          <a:bodyPr/>
          <a:lstStyle/>
          <a:p>
            <a:r>
              <a:rPr lang="en-GB" dirty="0"/>
              <a:t>About the Nordic Imbalance Settlement and eSett Oy</a:t>
            </a:r>
          </a:p>
        </p:txBody>
      </p:sp>
      <p:sp>
        <p:nvSpPr>
          <p:cNvPr id="5" name="Content Placeholder 4">
            <a:extLst>
              <a:ext uri="{FF2B5EF4-FFF2-40B4-BE49-F238E27FC236}">
                <a16:creationId xmlns:a16="http://schemas.microsoft.com/office/drawing/2014/main" id="{37361D0F-80C7-A24C-85AC-32250D234874}"/>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dirty="0">
                <a:solidFill>
                  <a:srgbClr val="000000"/>
                </a:solidFill>
                <a:ea typeface="Times"/>
                <a:cs typeface="Times New Roman"/>
              </a:rPr>
              <a:t>Imbalance settlement is a natural monopoly and a necessary function in a commercial electricity market </a:t>
            </a:r>
            <a:endParaRPr lang="en-US" dirty="0"/>
          </a:p>
          <a:p>
            <a:pPr marL="285750" indent="-285750">
              <a:spcBef>
                <a:spcPts val="600"/>
              </a:spcBef>
              <a:spcAft>
                <a:spcPts val="600"/>
              </a:spcAft>
              <a:buFont typeface="Arial" panose="020B0604020202020204" pitchFamily="34" charset="0"/>
              <a:buChar char="•"/>
            </a:pPr>
            <a:r>
              <a:rPr lang="en-US" dirty="0"/>
              <a:t>The Transmission System Operators (TSO) </a:t>
            </a:r>
            <a:r>
              <a:rPr lang="en-US" dirty="0" err="1"/>
              <a:t>Fingrid</a:t>
            </a:r>
            <a:r>
              <a:rPr lang="en-US" dirty="0"/>
              <a:t>, Statnett and Svenska </a:t>
            </a:r>
            <a:r>
              <a:rPr lang="en-US" dirty="0" err="1"/>
              <a:t>kraftnät</a:t>
            </a:r>
            <a:r>
              <a:rPr lang="en-US" dirty="0"/>
              <a:t> decided to implement a common imbalance settlement service for the electricity markets in Finland, Norway and Sweden. Now Denmark’s TSO </a:t>
            </a:r>
            <a:r>
              <a:rPr lang="en-US" dirty="0" err="1"/>
              <a:t>Energinet</a:t>
            </a:r>
            <a:r>
              <a:rPr lang="en-US" dirty="0"/>
              <a:t> is joining.</a:t>
            </a:r>
          </a:p>
          <a:p>
            <a:pPr marL="285750" indent="-285750">
              <a:spcBef>
                <a:spcPts val="600"/>
              </a:spcBef>
              <a:spcAft>
                <a:spcPts val="600"/>
              </a:spcAft>
              <a:buFont typeface="Arial" panose="020B0604020202020204" pitchFamily="34" charset="0"/>
              <a:buChar char="•"/>
            </a:pPr>
            <a:r>
              <a:rPr lang="en-US" dirty="0"/>
              <a:t>The three TSOs founded the joint service company eSett Oy to operate the Nordic Imbalance Settlement.</a:t>
            </a:r>
          </a:p>
          <a:p>
            <a:pPr marL="285750" indent="-285750">
              <a:spcBef>
                <a:spcPts val="600"/>
              </a:spcBef>
              <a:spcAft>
                <a:spcPts val="600"/>
              </a:spcAft>
              <a:buFont typeface="Arial" panose="020B0604020202020204" pitchFamily="34" charset="0"/>
              <a:buChar char="•"/>
            </a:pPr>
            <a:r>
              <a:rPr lang="fi-FI" dirty="0"/>
              <a:t>eSett Oy is incorporated in Finland and owned by </a:t>
            </a:r>
            <a:r>
              <a:rPr lang="en-US" dirty="0" err="1"/>
              <a:t>Fingrid</a:t>
            </a:r>
            <a:r>
              <a:rPr lang="en-US" dirty="0"/>
              <a:t>, Statnett, Svenska </a:t>
            </a:r>
            <a:r>
              <a:rPr lang="en-US" dirty="0" err="1"/>
              <a:t>kraftnät</a:t>
            </a:r>
            <a:r>
              <a:rPr lang="en-US" dirty="0"/>
              <a:t> and </a:t>
            </a:r>
            <a:r>
              <a:rPr lang="en-US" dirty="0" err="1"/>
              <a:t>Energinet</a:t>
            </a:r>
            <a:r>
              <a:rPr lang="en-US" dirty="0"/>
              <a:t>, each with a 25% share.</a:t>
            </a:r>
          </a:p>
          <a:p>
            <a:pPr marL="285750" indent="-285750">
              <a:spcBef>
                <a:spcPts val="600"/>
              </a:spcBef>
              <a:spcAft>
                <a:spcPts val="600"/>
              </a:spcAft>
              <a:buFont typeface="Arial" panose="020B0604020202020204" pitchFamily="34" charset="0"/>
              <a:buChar char="•"/>
            </a:pPr>
            <a:r>
              <a:rPr lang="en-US" dirty="0"/>
              <a:t>eSett has operated the imbalance settlement since May 2017, and the go-live for Denmark is Q1 2021.</a:t>
            </a:r>
          </a:p>
          <a:p>
            <a:pPr marL="285750" indent="-285750">
              <a:spcBef>
                <a:spcPts val="600"/>
              </a:spcBef>
              <a:spcAft>
                <a:spcPts val="600"/>
              </a:spcAft>
              <a:buFont typeface="Arial" panose="020B0604020202020204" pitchFamily="34" charset="0"/>
              <a:buChar char="•"/>
            </a:pPr>
            <a:r>
              <a:rPr lang="en-US" dirty="0"/>
              <a:t>The common Nordic Imbalance Settlement solution is supported by the governments and regulators in the Nordic countries and is regarded as an important step towards a fully functional common retail market. </a:t>
            </a:r>
          </a:p>
          <a:p>
            <a:pPr marL="285750" indent="-285750">
              <a:spcBef>
                <a:spcPts val="600"/>
              </a:spcBef>
              <a:spcAft>
                <a:spcPts val="600"/>
              </a:spcAft>
              <a:buFont typeface="Arial" panose="020B0604020202020204" pitchFamily="34" charset="0"/>
              <a:buChar char="•"/>
            </a:pPr>
            <a:r>
              <a:rPr lang="en-US" dirty="0"/>
              <a:t>Each national TSO is still ultimately responsible for the balancing operations in their country but eSett will manage the settlement on their behalf.</a:t>
            </a:r>
          </a:p>
          <a:p>
            <a:endParaRPr lang="en-GB" dirty="0"/>
          </a:p>
        </p:txBody>
      </p:sp>
    </p:spTree>
    <p:extLst>
      <p:ext uri="{BB962C8B-B14F-4D97-AF65-F5344CB8AC3E}">
        <p14:creationId xmlns:p14="http://schemas.microsoft.com/office/powerpoint/2010/main" val="283949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6CB6-BF6D-4B38-9EF9-C7DE48ADB2EB}"/>
              </a:ext>
            </a:extLst>
          </p:cNvPr>
          <p:cNvSpPr>
            <a:spLocks noGrp="1"/>
          </p:cNvSpPr>
          <p:nvPr>
            <p:ph type="title"/>
          </p:nvPr>
        </p:nvSpPr>
        <p:spPr>
          <a:xfrm>
            <a:off x="753625" y="522810"/>
            <a:ext cx="10726433" cy="1151480"/>
          </a:xfrm>
        </p:spPr>
        <p:txBody>
          <a:bodyPr/>
          <a:lstStyle/>
          <a:p>
            <a:r>
              <a:rPr lang="en-US" dirty="0"/>
              <a:t>Imbalance Settlement is a necessary function in a commercial electricity market</a:t>
            </a:r>
            <a:endParaRPr lang="fi-FI" dirty="0"/>
          </a:p>
        </p:txBody>
      </p:sp>
      <p:sp>
        <p:nvSpPr>
          <p:cNvPr id="3" name="Content Placeholder 2">
            <a:extLst>
              <a:ext uri="{FF2B5EF4-FFF2-40B4-BE49-F238E27FC236}">
                <a16:creationId xmlns:a16="http://schemas.microsoft.com/office/drawing/2014/main" id="{4A3D72BD-63C6-4A66-BE22-4F408B02E21B}"/>
              </a:ext>
            </a:extLst>
          </p:cNvPr>
          <p:cNvSpPr>
            <a:spLocks noGrp="1"/>
          </p:cNvSpPr>
          <p:nvPr>
            <p:ph idx="1"/>
          </p:nvPr>
        </p:nvSpPr>
        <p:spPr>
          <a:xfrm>
            <a:off x="695400" y="1844825"/>
            <a:ext cx="10801275" cy="4321026"/>
          </a:xfrm>
        </p:spPr>
        <p:txBody>
          <a:bodyPr/>
          <a:lstStyle/>
          <a:p>
            <a:endParaRPr lang="en-GB"/>
          </a:p>
        </p:txBody>
      </p:sp>
      <p:sp>
        <p:nvSpPr>
          <p:cNvPr id="4" name="Tekstiruutu 28">
            <a:extLst>
              <a:ext uri="{FF2B5EF4-FFF2-40B4-BE49-F238E27FC236}">
                <a16:creationId xmlns:a16="http://schemas.microsoft.com/office/drawing/2014/main" id="{8EEAE377-A0D9-4570-B78A-51DA51C8B62F}"/>
              </a:ext>
            </a:extLst>
          </p:cNvPr>
          <p:cNvSpPr txBox="1"/>
          <p:nvPr/>
        </p:nvSpPr>
        <p:spPr>
          <a:xfrm>
            <a:off x="767424" y="4414489"/>
            <a:ext cx="4095064" cy="523220"/>
          </a:xfrm>
          <a:prstGeom prst="rect">
            <a:avLst/>
          </a:prstGeom>
          <a:solidFill>
            <a:schemeClr val="bg1">
              <a:lumMod val="95000"/>
            </a:schemeClr>
          </a:solidFill>
          <a:ln>
            <a:solidFill>
              <a:schemeClr val="tx1"/>
            </a:solidFill>
          </a:ln>
        </p:spPr>
        <p:txBody>
          <a:bodyPr wrap="square" rtlCol="0">
            <a:spAutoFit/>
          </a:bodyPr>
          <a:lstStyle/>
          <a:p>
            <a:pPr algn="ctr"/>
            <a:r>
              <a:rPr lang="en-GB" sz="1400" b="1">
                <a:latin typeface="+mj-lt"/>
              </a:rPr>
              <a:t>Plan before delivery hour:</a:t>
            </a:r>
          </a:p>
          <a:p>
            <a:pPr algn="ctr"/>
            <a:r>
              <a:rPr lang="en-GB" sz="1400">
                <a:latin typeface="+mj-lt"/>
              </a:rPr>
              <a:t>Production + Purchases = Consumption + Sales</a:t>
            </a:r>
          </a:p>
        </p:txBody>
      </p:sp>
      <p:sp>
        <p:nvSpPr>
          <p:cNvPr id="5" name="Tekstiruutu 29">
            <a:extLst>
              <a:ext uri="{FF2B5EF4-FFF2-40B4-BE49-F238E27FC236}">
                <a16:creationId xmlns:a16="http://schemas.microsoft.com/office/drawing/2014/main" id="{E315F4FB-10DE-4B57-834B-AF698B377268}"/>
              </a:ext>
            </a:extLst>
          </p:cNvPr>
          <p:cNvSpPr txBox="1"/>
          <p:nvPr/>
        </p:nvSpPr>
        <p:spPr>
          <a:xfrm>
            <a:off x="3225072" y="5091860"/>
            <a:ext cx="4095064" cy="523220"/>
          </a:xfrm>
          <a:prstGeom prst="rect">
            <a:avLst/>
          </a:prstGeom>
          <a:solidFill>
            <a:schemeClr val="bg1">
              <a:lumMod val="95000"/>
            </a:schemeClr>
          </a:solidFill>
          <a:ln>
            <a:solidFill>
              <a:schemeClr val="tx1"/>
            </a:solidFill>
          </a:ln>
        </p:spPr>
        <p:txBody>
          <a:bodyPr wrap="square" rtlCol="0">
            <a:spAutoFit/>
          </a:bodyPr>
          <a:lstStyle/>
          <a:p>
            <a:pPr algn="ctr"/>
            <a:r>
              <a:rPr lang="en-GB" sz="1400" b="1">
                <a:latin typeface="+mj-lt"/>
              </a:rPr>
              <a:t>Reality during delivery hour:</a:t>
            </a:r>
          </a:p>
          <a:p>
            <a:pPr algn="ctr"/>
            <a:r>
              <a:rPr lang="en-GB" sz="1400">
                <a:latin typeface="+mj-lt"/>
              </a:rPr>
              <a:t>Production + Purchases ≠ Consumption + Sales</a:t>
            </a:r>
          </a:p>
        </p:txBody>
      </p:sp>
      <p:sp>
        <p:nvSpPr>
          <p:cNvPr id="6" name="Viisikulmio 16">
            <a:extLst>
              <a:ext uri="{FF2B5EF4-FFF2-40B4-BE49-F238E27FC236}">
                <a16:creationId xmlns:a16="http://schemas.microsoft.com/office/drawing/2014/main" id="{5910E66F-6220-4CB9-9C0C-35CBF0E54F09}"/>
              </a:ext>
            </a:extLst>
          </p:cNvPr>
          <p:cNvSpPr/>
          <p:nvPr/>
        </p:nvSpPr>
        <p:spPr>
          <a:xfrm>
            <a:off x="1080838" y="3196375"/>
            <a:ext cx="1800000" cy="572557"/>
          </a:xfrm>
          <a:prstGeom prst="homePlate">
            <a:avLst>
              <a:gd name="adj" fmla="val 16692"/>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mj-lt"/>
              </a:rPr>
              <a:t>Day-ahead</a:t>
            </a:r>
          </a:p>
        </p:txBody>
      </p:sp>
      <p:sp>
        <p:nvSpPr>
          <p:cNvPr id="7" name="Lovettu nuolenkärki 17">
            <a:extLst>
              <a:ext uri="{FF2B5EF4-FFF2-40B4-BE49-F238E27FC236}">
                <a16:creationId xmlns:a16="http://schemas.microsoft.com/office/drawing/2014/main" id="{1B7FB990-05A9-44C3-B0BF-1BD1AC455038}"/>
              </a:ext>
            </a:extLst>
          </p:cNvPr>
          <p:cNvSpPr/>
          <p:nvPr/>
        </p:nvSpPr>
        <p:spPr>
          <a:xfrm>
            <a:off x="2848671" y="3196375"/>
            <a:ext cx="1764000" cy="572557"/>
          </a:xfrm>
          <a:prstGeom prst="chevron">
            <a:avLst>
              <a:gd name="adj" fmla="val 16764"/>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mj-lt"/>
              </a:rPr>
              <a:t>Intraday</a:t>
            </a:r>
            <a:endParaRPr lang="en-GB" sz="1400" b="1">
              <a:solidFill>
                <a:schemeClr val="tx1"/>
              </a:solidFill>
              <a:latin typeface="+mj-lt"/>
            </a:endParaRPr>
          </a:p>
        </p:txBody>
      </p:sp>
      <p:sp>
        <p:nvSpPr>
          <p:cNvPr id="8" name="Lovettu nuolenkärki 19">
            <a:extLst>
              <a:ext uri="{FF2B5EF4-FFF2-40B4-BE49-F238E27FC236}">
                <a16:creationId xmlns:a16="http://schemas.microsoft.com/office/drawing/2014/main" id="{2C654EB1-8824-4C5A-920E-292A1F92DBF8}"/>
              </a:ext>
            </a:extLst>
          </p:cNvPr>
          <p:cNvSpPr/>
          <p:nvPr/>
        </p:nvSpPr>
        <p:spPr>
          <a:xfrm>
            <a:off x="4593621" y="3196375"/>
            <a:ext cx="1430330" cy="889786"/>
          </a:xfrm>
          <a:prstGeom prst="chevron">
            <a:avLst>
              <a:gd name="adj" fmla="val 16764"/>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mj-lt"/>
              </a:rPr>
              <a:t>Balancing market</a:t>
            </a:r>
          </a:p>
        </p:txBody>
      </p:sp>
      <p:sp>
        <p:nvSpPr>
          <p:cNvPr id="9" name="Lovettu nuolenkärki 21">
            <a:extLst>
              <a:ext uri="{FF2B5EF4-FFF2-40B4-BE49-F238E27FC236}">
                <a16:creationId xmlns:a16="http://schemas.microsoft.com/office/drawing/2014/main" id="{53B685FC-EB43-4845-BEF1-224E3032C381}"/>
              </a:ext>
            </a:extLst>
          </p:cNvPr>
          <p:cNvSpPr/>
          <p:nvPr/>
        </p:nvSpPr>
        <p:spPr>
          <a:xfrm>
            <a:off x="5970194" y="3196375"/>
            <a:ext cx="3469876" cy="889786"/>
          </a:xfrm>
          <a:prstGeom prst="chevron">
            <a:avLst>
              <a:gd name="adj" fmla="val 16764"/>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mj-lt"/>
              </a:rPr>
              <a:t>Imbalance </a:t>
            </a:r>
            <a:br>
              <a:rPr lang="en-GB" sz="1400" b="1">
                <a:solidFill>
                  <a:schemeClr val="bg1"/>
                </a:solidFill>
                <a:latin typeface="+mj-lt"/>
              </a:rPr>
            </a:br>
            <a:r>
              <a:rPr lang="en-GB" sz="1400" b="1">
                <a:solidFill>
                  <a:schemeClr val="bg1"/>
                </a:solidFill>
                <a:latin typeface="+mj-lt"/>
              </a:rPr>
              <a:t>settlement</a:t>
            </a:r>
          </a:p>
        </p:txBody>
      </p:sp>
      <p:sp>
        <p:nvSpPr>
          <p:cNvPr id="10" name="Viisikulmio 31">
            <a:extLst>
              <a:ext uri="{FF2B5EF4-FFF2-40B4-BE49-F238E27FC236}">
                <a16:creationId xmlns:a16="http://schemas.microsoft.com/office/drawing/2014/main" id="{B168B676-6223-40C3-9607-CA78E70C8A7F}"/>
              </a:ext>
            </a:extLst>
          </p:cNvPr>
          <p:cNvSpPr/>
          <p:nvPr/>
        </p:nvSpPr>
        <p:spPr>
          <a:xfrm>
            <a:off x="1080838" y="3827280"/>
            <a:ext cx="3493733" cy="258881"/>
          </a:xfrm>
          <a:prstGeom prst="homePlate">
            <a:avLst>
              <a:gd name="adj" fmla="val 16692"/>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tx1"/>
                </a:solidFill>
                <a:latin typeface="+mj-lt"/>
              </a:rPr>
              <a:t>Bilateral trades</a:t>
            </a:r>
          </a:p>
        </p:txBody>
      </p:sp>
      <p:cxnSp>
        <p:nvCxnSpPr>
          <p:cNvPr id="11" name="Suora yhdysviiva 33">
            <a:extLst>
              <a:ext uri="{FF2B5EF4-FFF2-40B4-BE49-F238E27FC236}">
                <a16:creationId xmlns:a16="http://schemas.microsoft.com/office/drawing/2014/main" id="{6C727178-6B54-418C-AC30-1A6D05437A16}"/>
              </a:ext>
            </a:extLst>
          </p:cNvPr>
          <p:cNvCxnSpPr>
            <a:cxnSpLocks/>
          </p:cNvCxnSpPr>
          <p:nvPr/>
        </p:nvCxnSpPr>
        <p:spPr>
          <a:xfrm flipH="1" flipV="1">
            <a:off x="2845427" y="4116211"/>
            <a:ext cx="1" cy="268228"/>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uora yhdysviiva 34">
            <a:extLst>
              <a:ext uri="{FF2B5EF4-FFF2-40B4-BE49-F238E27FC236}">
                <a16:creationId xmlns:a16="http://schemas.microsoft.com/office/drawing/2014/main" id="{E65055C6-D4B9-4384-92DA-7663785CF35D}"/>
              </a:ext>
            </a:extLst>
          </p:cNvPr>
          <p:cNvCxnSpPr>
            <a:cxnSpLocks/>
          </p:cNvCxnSpPr>
          <p:nvPr/>
        </p:nvCxnSpPr>
        <p:spPr>
          <a:xfrm flipV="1">
            <a:off x="5312443" y="4112392"/>
            <a:ext cx="0" cy="978106"/>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uora yhdysviiva 36">
            <a:extLst>
              <a:ext uri="{FF2B5EF4-FFF2-40B4-BE49-F238E27FC236}">
                <a16:creationId xmlns:a16="http://schemas.microsoft.com/office/drawing/2014/main" id="{DF8E6553-CCA1-4114-8C98-C59137883F0B}"/>
              </a:ext>
            </a:extLst>
          </p:cNvPr>
          <p:cNvCxnSpPr>
            <a:cxnSpLocks/>
          </p:cNvCxnSpPr>
          <p:nvPr/>
        </p:nvCxnSpPr>
        <p:spPr>
          <a:xfrm flipV="1">
            <a:off x="7705132" y="4112393"/>
            <a:ext cx="1" cy="1612698"/>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 name="Taulukko 20">
            <a:extLst>
              <a:ext uri="{FF2B5EF4-FFF2-40B4-BE49-F238E27FC236}">
                <a16:creationId xmlns:a16="http://schemas.microsoft.com/office/drawing/2014/main" id="{3052F1CE-8B4F-4EAA-A9B3-2D205A1031CD}"/>
              </a:ext>
            </a:extLst>
          </p:cNvPr>
          <p:cNvGraphicFramePr>
            <a:graphicFrameLocks noGrp="1"/>
          </p:cNvGraphicFramePr>
          <p:nvPr>
            <p:extLst>
              <p:ext uri="{D42A27DB-BD31-4B8C-83A1-F6EECF244321}">
                <p14:modId xmlns:p14="http://schemas.microsoft.com/office/powerpoint/2010/main" val="3759785266"/>
              </p:ext>
            </p:extLst>
          </p:nvPr>
        </p:nvGraphicFramePr>
        <p:xfrm>
          <a:off x="1053154" y="1916832"/>
          <a:ext cx="8268929" cy="1260493"/>
        </p:xfrm>
        <a:graphic>
          <a:graphicData uri="http://schemas.openxmlformats.org/drawingml/2006/table">
            <a:tbl>
              <a:tblPr firstRow="1" bandRow="1">
                <a:tableStyleId>{F5AB1C69-6EDB-4FF4-983F-18BD219EF322}</a:tableStyleId>
              </a:tblPr>
              <a:tblGrid>
                <a:gridCol w="3494548">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3358331">
                  <a:extLst>
                    <a:ext uri="{9D8B030D-6E8A-4147-A177-3AD203B41FA5}">
                      <a16:colId xmlns:a16="http://schemas.microsoft.com/office/drawing/2014/main" val="20002"/>
                    </a:ext>
                  </a:extLst>
                </a:gridCol>
              </a:tblGrid>
              <a:tr h="394630">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Before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After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981">
                <a:tc>
                  <a:txBody>
                    <a:bodyPr/>
                    <a:lstStyle/>
                    <a:p>
                      <a:pPr algn="ctr">
                        <a:lnSpc>
                          <a:spcPct val="90000"/>
                        </a:lnSpc>
                      </a:pPr>
                      <a:r>
                        <a:rPr lang="en-US" sz="1400" b="0" dirty="0">
                          <a:solidFill>
                            <a:schemeClr val="tx1"/>
                          </a:solidFill>
                        </a:rPr>
                        <a:t>Physical</a:t>
                      </a:r>
                      <a:r>
                        <a:rPr lang="en-US" sz="1400" b="0" baseline="0" dirty="0">
                          <a:solidFill>
                            <a:schemeClr val="tx1"/>
                          </a:solidFill>
                        </a:rPr>
                        <a:t> trading</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Balancing</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Imbalance settlement</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882">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a:t>
                      </a:r>
                      <a:r>
                        <a:rPr lang="en-US" sz="1400" b="0" baseline="0" dirty="0">
                          <a:solidFill>
                            <a:schemeClr val="tx1"/>
                          </a:solidFill>
                        </a:rPr>
                        <a:t> by NEMOs</a:t>
                      </a:r>
                      <a:r>
                        <a:rPr lang="en-GB" sz="1400" b="0" baseline="0" dirty="0">
                          <a:solidFill>
                            <a:schemeClr val="tx1"/>
                          </a:solidFill>
                        </a:rPr>
                        <a: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a:t>
                      </a:r>
                      <a:r>
                        <a:rPr lang="en-US" sz="1400" b="0" baseline="0" dirty="0">
                          <a:solidFill>
                            <a:schemeClr val="tx1"/>
                          </a:solidFill>
                        </a:rPr>
                        <a:t> TSO</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 </a:t>
                      </a:r>
                      <a:r>
                        <a:rPr lang="en-US" sz="1400" b="0" dirty="0" err="1">
                          <a:solidFill>
                            <a:schemeClr val="tx1"/>
                          </a:solidFill>
                        </a:rPr>
                        <a:t>eSett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0" name="Tekstiruutu 30">
            <a:extLst>
              <a:ext uri="{FF2B5EF4-FFF2-40B4-BE49-F238E27FC236}">
                <a16:creationId xmlns:a16="http://schemas.microsoft.com/office/drawing/2014/main" id="{B541C809-477E-433C-A77A-2D2BFD2AE001}"/>
              </a:ext>
            </a:extLst>
          </p:cNvPr>
          <p:cNvSpPr txBox="1"/>
          <p:nvPr/>
        </p:nvSpPr>
        <p:spPr>
          <a:xfrm>
            <a:off x="4622726" y="5734815"/>
            <a:ext cx="6051116" cy="523220"/>
          </a:xfrm>
          <a:prstGeom prst="rect">
            <a:avLst/>
          </a:prstGeom>
          <a:solidFill>
            <a:srgbClr val="FFFFFF">
              <a:lumMod val="95000"/>
            </a:srgbClr>
          </a:solidFill>
          <a:ln>
            <a:solidFill>
              <a:srgbClr val="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a:ln>
                  <a:noFill/>
                </a:ln>
                <a:solidFill>
                  <a:srgbClr val="000000"/>
                </a:solidFill>
                <a:effectLst/>
                <a:uLnTx/>
                <a:uFillTx/>
                <a:latin typeface="Calibri"/>
              </a:rPr>
              <a:t>Imbalance settlement after delivery hour: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solidFill>
                  <a:srgbClr val="000000"/>
                </a:solidFill>
                <a:effectLst/>
                <a:uLnTx/>
                <a:uFillTx/>
                <a:latin typeface="Calibri"/>
              </a:rPr>
              <a:t>Production + Purchases </a:t>
            </a:r>
            <a:r>
              <a:rPr kumimoji="0" lang="en-GB" sz="1400" b="1" i="0" u="none" strike="noStrike" kern="0" cap="none" spc="0" normalizeH="0" baseline="0">
                <a:ln>
                  <a:noFill/>
                </a:ln>
                <a:solidFill>
                  <a:srgbClr val="000000"/>
                </a:solidFill>
                <a:effectLst/>
                <a:uLnTx/>
                <a:uFillTx/>
                <a:latin typeface="Calibri"/>
                <a:sym typeface="Symbol" pitchFamily="18" charset="2"/>
              </a:rPr>
              <a:t></a:t>
            </a:r>
            <a:r>
              <a:rPr kumimoji="0" lang="en-GB" sz="1400" b="1" i="0" u="none" strike="noStrike" kern="0" cap="none" spc="0" normalizeH="0" baseline="0">
                <a:ln>
                  <a:noFill/>
                </a:ln>
                <a:solidFill>
                  <a:srgbClr val="000000"/>
                </a:solidFill>
                <a:effectLst/>
                <a:uLnTx/>
                <a:uFillTx/>
                <a:latin typeface="Calibri"/>
              </a:rPr>
              <a:t> Imbalance Power </a:t>
            </a:r>
            <a:r>
              <a:rPr kumimoji="0" lang="en-GB" sz="1400" b="0" i="0" u="none" strike="noStrike" kern="0" cap="none" spc="0" normalizeH="0" baseline="0">
                <a:ln>
                  <a:noFill/>
                </a:ln>
                <a:solidFill>
                  <a:srgbClr val="000000"/>
                </a:solidFill>
                <a:effectLst/>
                <a:uLnTx/>
                <a:uFillTx/>
                <a:latin typeface="Calibri"/>
              </a:rPr>
              <a:t>= Consumption + Sales</a:t>
            </a:r>
          </a:p>
        </p:txBody>
      </p:sp>
      <p:sp>
        <p:nvSpPr>
          <p:cNvPr id="16" name="TextBox 15">
            <a:extLst>
              <a:ext uri="{FF2B5EF4-FFF2-40B4-BE49-F238E27FC236}">
                <a16:creationId xmlns:a16="http://schemas.microsoft.com/office/drawing/2014/main" id="{2BDB1701-B93A-4FF4-8C72-739341249CB5}"/>
              </a:ext>
            </a:extLst>
          </p:cNvPr>
          <p:cNvSpPr txBox="1"/>
          <p:nvPr/>
        </p:nvSpPr>
        <p:spPr>
          <a:xfrm>
            <a:off x="8970655" y="6569528"/>
            <a:ext cx="2520280" cy="246221"/>
          </a:xfrm>
          <a:prstGeom prst="rect">
            <a:avLst/>
          </a:prstGeom>
          <a:noFill/>
        </p:spPr>
        <p:txBody>
          <a:bodyPr wrap="square" rtlCol="0">
            <a:spAutoFit/>
          </a:bodyPr>
          <a:lstStyle/>
          <a:p>
            <a:r>
              <a:rPr lang="en-GB" sz="1000" dirty="0"/>
              <a:t>*Nominated electricity market operators</a:t>
            </a:r>
          </a:p>
        </p:txBody>
      </p:sp>
    </p:spTree>
    <p:extLst>
      <p:ext uri="{BB962C8B-B14F-4D97-AF65-F5344CB8AC3E}">
        <p14:creationId xmlns:p14="http://schemas.microsoft.com/office/powerpoint/2010/main" val="188610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8ED-BBDE-4D90-BA6C-9BBD5C26F5D3}"/>
              </a:ext>
            </a:extLst>
          </p:cNvPr>
          <p:cNvSpPr>
            <a:spLocks noGrp="1"/>
          </p:cNvSpPr>
          <p:nvPr>
            <p:ph type="title"/>
          </p:nvPr>
        </p:nvSpPr>
        <p:spPr>
          <a:xfrm>
            <a:off x="772574" y="422885"/>
            <a:ext cx="10726433" cy="1145008"/>
          </a:xfrm>
        </p:spPr>
        <p:txBody>
          <a:bodyPr/>
          <a:lstStyle/>
          <a:p>
            <a:r>
              <a:rPr lang="en-US" dirty="0"/>
              <a:t>Imbalance Settlement is separate from the settlement of the physical trades</a:t>
            </a:r>
            <a:endParaRPr lang="fi-FI" dirty="0"/>
          </a:p>
        </p:txBody>
      </p:sp>
      <p:graphicFrame>
        <p:nvGraphicFramePr>
          <p:cNvPr id="13" name="Content Placeholder 12">
            <a:extLst>
              <a:ext uri="{FF2B5EF4-FFF2-40B4-BE49-F238E27FC236}">
                <a16:creationId xmlns:a16="http://schemas.microsoft.com/office/drawing/2014/main" id="{85D452CA-2041-4C5A-AC2F-6AF470986147}"/>
              </a:ext>
            </a:extLst>
          </p:cNvPr>
          <p:cNvGraphicFramePr>
            <a:graphicFrameLocks noGrp="1"/>
          </p:cNvGraphicFramePr>
          <p:nvPr>
            <p:ph idx="1"/>
            <p:extLst>
              <p:ext uri="{D42A27DB-BD31-4B8C-83A1-F6EECF244321}">
                <p14:modId xmlns:p14="http://schemas.microsoft.com/office/powerpoint/2010/main" val="2560426438"/>
              </p:ext>
            </p:extLst>
          </p:nvPr>
        </p:nvGraphicFramePr>
        <p:xfrm>
          <a:off x="772574" y="1947579"/>
          <a:ext cx="8268929" cy="1260493"/>
        </p:xfrm>
        <a:graphic>
          <a:graphicData uri="http://schemas.openxmlformats.org/drawingml/2006/table">
            <a:tbl>
              <a:tblPr firstRow="1" bandRow="1">
                <a:tableStyleId>{F5AB1C69-6EDB-4FF4-983F-18BD219EF322}</a:tableStyleId>
              </a:tblPr>
              <a:tblGrid>
                <a:gridCol w="3494548">
                  <a:extLst>
                    <a:ext uri="{9D8B030D-6E8A-4147-A177-3AD203B41FA5}">
                      <a16:colId xmlns:a16="http://schemas.microsoft.com/office/drawing/2014/main" val="3338815041"/>
                    </a:ext>
                  </a:extLst>
                </a:gridCol>
                <a:gridCol w="1416050">
                  <a:extLst>
                    <a:ext uri="{9D8B030D-6E8A-4147-A177-3AD203B41FA5}">
                      <a16:colId xmlns:a16="http://schemas.microsoft.com/office/drawing/2014/main" val="4229000054"/>
                    </a:ext>
                  </a:extLst>
                </a:gridCol>
                <a:gridCol w="3358331">
                  <a:extLst>
                    <a:ext uri="{9D8B030D-6E8A-4147-A177-3AD203B41FA5}">
                      <a16:colId xmlns:a16="http://schemas.microsoft.com/office/drawing/2014/main" val="4137905949"/>
                    </a:ext>
                  </a:extLst>
                </a:gridCol>
              </a:tblGrid>
              <a:tr h="394630">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Before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After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0720922"/>
                  </a:ext>
                </a:extLst>
              </a:tr>
              <a:tr h="362981">
                <a:tc>
                  <a:txBody>
                    <a:bodyPr/>
                    <a:lstStyle/>
                    <a:p>
                      <a:pPr algn="ctr">
                        <a:lnSpc>
                          <a:spcPct val="90000"/>
                        </a:lnSpc>
                      </a:pPr>
                      <a:r>
                        <a:rPr lang="en-US" sz="1400" b="0" dirty="0">
                          <a:solidFill>
                            <a:schemeClr val="tx1"/>
                          </a:solidFill>
                        </a:rPr>
                        <a:t>Physical</a:t>
                      </a:r>
                      <a:r>
                        <a:rPr lang="en-US" sz="1400" b="0" baseline="0" dirty="0">
                          <a:solidFill>
                            <a:schemeClr val="tx1"/>
                          </a:solidFill>
                        </a:rPr>
                        <a:t> trading</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Balancing</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Imbalance settlement</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541664"/>
                  </a:ext>
                </a:extLst>
              </a:tr>
              <a:tr h="502882">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a:t>
                      </a:r>
                      <a:r>
                        <a:rPr lang="en-US" sz="1400" b="0" baseline="0" dirty="0">
                          <a:solidFill>
                            <a:schemeClr val="tx1"/>
                          </a:solidFill>
                        </a:rPr>
                        <a:t> by NEMOs*</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a:t>
                      </a:r>
                      <a:r>
                        <a:rPr lang="en-US" sz="1400" b="0" baseline="0" dirty="0">
                          <a:solidFill>
                            <a:schemeClr val="tx1"/>
                          </a:solidFill>
                        </a:rPr>
                        <a:t> TSO</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 </a:t>
                      </a:r>
                      <a:r>
                        <a:rPr lang="en-US" sz="1400" b="0" dirty="0" err="1">
                          <a:solidFill>
                            <a:schemeClr val="tx1"/>
                          </a:solidFill>
                        </a:rPr>
                        <a:t>eSett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018848"/>
                  </a:ext>
                </a:extLst>
              </a:tr>
            </a:tbl>
          </a:graphicData>
        </a:graphic>
      </p:graphicFrame>
      <p:sp>
        <p:nvSpPr>
          <p:cNvPr id="9" name="Tasakylkinen kolmio 2">
            <a:extLst>
              <a:ext uri="{FF2B5EF4-FFF2-40B4-BE49-F238E27FC236}">
                <a16:creationId xmlns:a16="http://schemas.microsoft.com/office/drawing/2014/main" id="{74FBF8A3-902A-4214-B797-D3A75109E7D8}"/>
              </a:ext>
            </a:extLst>
          </p:cNvPr>
          <p:cNvSpPr/>
          <p:nvPr/>
        </p:nvSpPr>
        <p:spPr>
          <a:xfrm flipV="1">
            <a:off x="1339178" y="4167786"/>
            <a:ext cx="2366682" cy="308594"/>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 name="Tekstiruutu 3">
            <a:extLst>
              <a:ext uri="{FF2B5EF4-FFF2-40B4-BE49-F238E27FC236}">
                <a16:creationId xmlns:a16="http://schemas.microsoft.com/office/drawing/2014/main" id="{D952E5AD-DC97-4449-ACE3-D7D333ED1C28}"/>
              </a:ext>
            </a:extLst>
          </p:cNvPr>
          <p:cNvSpPr txBox="1"/>
          <p:nvPr/>
        </p:nvSpPr>
        <p:spPr>
          <a:xfrm>
            <a:off x="883406" y="4436040"/>
            <a:ext cx="3282950" cy="1323439"/>
          </a:xfrm>
          <a:prstGeom prst="rect">
            <a:avLst/>
          </a:prstGeom>
          <a:noFill/>
        </p:spPr>
        <p:txBody>
          <a:bodyPr wrap="square" rtlCol="0">
            <a:spAutoFit/>
          </a:bodyPr>
          <a:lstStyle/>
          <a:p>
            <a:pPr>
              <a:spcBef>
                <a:spcPts val="300"/>
              </a:spcBef>
              <a:spcAft>
                <a:spcPts val="300"/>
              </a:spcAft>
            </a:pPr>
            <a:r>
              <a:rPr lang="en-US" sz="1400" b="1" dirty="0">
                <a:latin typeface="Arial"/>
              </a:rPr>
              <a:t>Settlement of physical trades:</a:t>
            </a:r>
          </a:p>
          <a:p>
            <a:pPr marL="285750" indent="-285750">
              <a:spcBef>
                <a:spcPts val="300"/>
              </a:spcBef>
              <a:spcAft>
                <a:spcPts val="300"/>
              </a:spcAft>
              <a:buFont typeface="Arial" panose="020B0604020202020204" pitchFamily="34" charset="0"/>
              <a:buChar char="•"/>
            </a:pPr>
            <a:r>
              <a:rPr lang="en-US" sz="1400" dirty="0">
                <a:latin typeface="Arial"/>
              </a:rPr>
              <a:t>Day-ahead and Intraday trades settled by NEMOs</a:t>
            </a:r>
          </a:p>
          <a:p>
            <a:pPr marL="285750" indent="-285750">
              <a:spcBef>
                <a:spcPts val="300"/>
              </a:spcBef>
              <a:spcAft>
                <a:spcPts val="300"/>
              </a:spcAft>
              <a:buFont typeface="Arial" panose="020B0604020202020204" pitchFamily="34" charset="0"/>
              <a:buChar char="•"/>
            </a:pPr>
            <a:r>
              <a:rPr lang="en-US" sz="1400" dirty="0">
                <a:latin typeface="Arial"/>
              </a:rPr>
              <a:t>Bilateral trades settled between the trading parties</a:t>
            </a:r>
          </a:p>
        </p:txBody>
      </p:sp>
      <p:sp>
        <p:nvSpPr>
          <p:cNvPr id="11" name="Tasakylkinen kolmio 22">
            <a:extLst>
              <a:ext uri="{FF2B5EF4-FFF2-40B4-BE49-F238E27FC236}">
                <a16:creationId xmlns:a16="http://schemas.microsoft.com/office/drawing/2014/main" id="{472A98D5-BA89-4B0E-A8F9-414FD3F293FC}"/>
              </a:ext>
            </a:extLst>
          </p:cNvPr>
          <p:cNvSpPr/>
          <p:nvPr/>
        </p:nvSpPr>
        <p:spPr>
          <a:xfrm flipV="1">
            <a:off x="6120064" y="4165889"/>
            <a:ext cx="2366682" cy="308594"/>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2" name="Nuoli vasemmalle ja oikealle 6">
            <a:extLst>
              <a:ext uri="{FF2B5EF4-FFF2-40B4-BE49-F238E27FC236}">
                <a16:creationId xmlns:a16="http://schemas.microsoft.com/office/drawing/2014/main" id="{FBB820BE-F410-4DF4-ACD2-BA7C97808A73}"/>
              </a:ext>
            </a:extLst>
          </p:cNvPr>
          <p:cNvSpPr/>
          <p:nvPr/>
        </p:nvSpPr>
        <p:spPr>
          <a:xfrm>
            <a:off x="4170909" y="4653558"/>
            <a:ext cx="1671761" cy="1256819"/>
          </a:xfrm>
          <a:prstGeom prst="leftRightArrow">
            <a:avLst>
              <a:gd name="adj1" fmla="val 56505"/>
              <a:gd name="adj2" fmla="val 37922"/>
            </a:avLst>
          </a:prstGeom>
          <a:solidFill>
            <a:schemeClr val="bg1"/>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tx1"/>
                </a:solidFill>
              </a:rPr>
              <a:t>Separate</a:t>
            </a:r>
            <a:r>
              <a:rPr lang="fi-FI" sz="1400" b="1" dirty="0">
                <a:solidFill>
                  <a:schemeClr val="tx1"/>
                </a:solidFill>
              </a:rPr>
              <a:t> </a:t>
            </a:r>
            <a:r>
              <a:rPr lang="fi-FI" sz="1400" b="1" dirty="0" err="1">
                <a:solidFill>
                  <a:schemeClr val="tx1"/>
                </a:solidFill>
              </a:rPr>
              <a:t>activities</a:t>
            </a:r>
            <a:endParaRPr lang="en-US" sz="1400" b="1" dirty="0">
              <a:solidFill>
                <a:schemeClr val="tx1"/>
              </a:solidFill>
            </a:endParaRPr>
          </a:p>
        </p:txBody>
      </p:sp>
      <p:sp>
        <p:nvSpPr>
          <p:cNvPr id="14" name="Tekstiruutu 18">
            <a:extLst>
              <a:ext uri="{FF2B5EF4-FFF2-40B4-BE49-F238E27FC236}">
                <a16:creationId xmlns:a16="http://schemas.microsoft.com/office/drawing/2014/main" id="{2BEBCC35-0254-45E6-A7BD-B16BCA43D333}"/>
              </a:ext>
            </a:extLst>
          </p:cNvPr>
          <p:cNvSpPr txBox="1"/>
          <p:nvPr/>
        </p:nvSpPr>
        <p:spPr>
          <a:xfrm>
            <a:off x="5917393" y="4411558"/>
            <a:ext cx="5219167" cy="1969770"/>
          </a:xfrm>
          <a:prstGeom prst="rect">
            <a:avLst/>
          </a:prstGeom>
          <a:noFill/>
        </p:spPr>
        <p:txBody>
          <a:bodyPr wrap="square" rtlCol="0">
            <a:spAutoFit/>
          </a:bodyPr>
          <a:lstStyle/>
          <a:p>
            <a:pPr marL="0" marR="0" lvl="0" indent="0" defTabSz="457200" eaLnBrk="1" fontAlgn="auto" latinLnBrk="0" hangingPunct="1">
              <a:lnSpc>
                <a:spcPct val="100000"/>
              </a:lnSpc>
              <a:spcBef>
                <a:spcPts val="300"/>
              </a:spcBef>
              <a:spcAft>
                <a:spcPts val="300"/>
              </a:spcAft>
              <a:buClrTx/>
              <a:buSzTx/>
              <a:buFontTx/>
              <a:buNone/>
              <a:tabLst/>
              <a:defRPr/>
            </a:pPr>
            <a:r>
              <a:rPr kumimoji="0" lang="fi-FI" sz="1600" b="1" i="0" u="none" strike="noStrike" kern="0" cap="none" spc="0" normalizeH="0" baseline="0" noProof="0" dirty="0" err="1">
                <a:ln>
                  <a:noFill/>
                </a:ln>
                <a:solidFill>
                  <a:srgbClr val="000000"/>
                </a:solidFill>
                <a:effectLst/>
                <a:uLnTx/>
                <a:uFillTx/>
              </a:rPr>
              <a:t>Imbalance</a:t>
            </a:r>
            <a:r>
              <a:rPr kumimoji="0" lang="fi-FI" sz="1600" b="1" i="0" u="none" strike="noStrike" kern="0" cap="none" spc="0" normalizeH="0" baseline="0" noProof="0" dirty="0">
                <a:ln>
                  <a:noFill/>
                </a:ln>
                <a:solidFill>
                  <a:srgbClr val="000000"/>
                </a:solidFill>
                <a:effectLst/>
                <a:uLnTx/>
                <a:uFillTx/>
              </a:rPr>
              <a:t> </a:t>
            </a:r>
            <a:r>
              <a:rPr kumimoji="0" lang="fi-FI" sz="1600" b="1" i="0" u="none" strike="noStrike" kern="0" cap="none" spc="0" normalizeH="0" baseline="0" noProof="0" dirty="0" err="1">
                <a:ln>
                  <a:noFill/>
                </a:ln>
                <a:solidFill>
                  <a:srgbClr val="000000"/>
                </a:solidFill>
                <a:effectLst/>
                <a:uLnTx/>
                <a:uFillTx/>
              </a:rPr>
              <a:t>settlement</a:t>
            </a:r>
            <a:r>
              <a:rPr kumimoji="0" lang="fi-FI" sz="1600" b="1" i="0" u="none" strike="noStrike" kern="0" cap="none" spc="0" normalizeH="0" baseline="0" noProof="0" dirty="0">
                <a:ln>
                  <a:noFill/>
                </a:ln>
                <a:solidFill>
                  <a:srgbClr val="000000"/>
                </a:solidFill>
                <a:effectLst/>
                <a:uLnTx/>
                <a:uFillTx/>
              </a:rPr>
              <a:t>:</a:t>
            </a:r>
            <a:endParaRPr kumimoji="0" lang="en-US" sz="1600" b="1" i="0" u="none" strike="noStrike" kern="0" cap="none" spc="0" normalizeH="0" baseline="0" noProof="0" dirty="0">
              <a:ln>
                <a:noFill/>
              </a:ln>
              <a:solidFill>
                <a:srgbClr val="000000"/>
              </a:solidFill>
              <a:effectLst/>
              <a:uLnTx/>
              <a:uFillTx/>
            </a:endParaRPr>
          </a:p>
          <a:p>
            <a:pPr marL="285750" marR="0" lvl="0" indent="-285750" defTabSz="4572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Imbalance settlement is the settlement of </a:t>
            </a:r>
            <a:r>
              <a:rPr kumimoji="0" lang="en-US" sz="1600" b="1" i="0" u="none" strike="noStrike" kern="0" cap="none" spc="0" normalizeH="0" baseline="0" noProof="0" dirty="0">
                <a:ln>
                  <a:noFill/>
                </a:ln>
                <a:solidFill>
                  <a:srgbClr val="000000"/>
                </a:solidFill>
                <a:effectLst/>
                <a:uLnTx/>
                <a:uFillTx/>
              </a:rPr>
              <a:t>differences </a:t>
            </a:r>
            <a:r>
              <a:rPr kumimoji="0" lang="en-US" sz="1600" b="0" i="0" u="none" strike="noStrike" kern="0" cap="none" spc="0" normalizeH="0" baseline="0" noProof="0" dirty="0">
                <a:ln>
                  <a:noFill/>
                </a:ln>
                <a:solidFill>
                  <a:srgbClr val="000000"/>
                </a:solidFill>
                <a:effectLst/>
                <a:uLnTx/>
                <a:uFillTx/>
              </a:rPr>
              <a:t>between the physical trades and the actual production and consumption (=imbalances).</a:t>
            </a:r>
          </a:p>
          <a:p>
            <a:pPr marL="285750" marR="0" lvl="0" indent="-285750" defTabSz="4572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Imbalance settlement also includes the invoicing of certain fees as well as the settlement of reserves activated by the TSO in the balancing market. </a:t>
            </a:r>
          </a:p>
        </p:txBody>
      </p:sp>
      <p:sp>
        <p:nvSpPr>
          <p:cNvPr id="15" name="Viisikulmio 16">
            <a:extLst>
              <a:ext uri="{FF2B5EF4-FFF2-40B4-BE49-F238E27FC236}">
                <a16:creationId xmlns:a16="http://schemas.microsoft.com/office/drawing/2014/main" id="{011AF63F-B240-4FBE-984F-BE1F3CB23A06}"/>
              </a:ext>
            </a:extLst>
          </p:cNvPr>
          <p:cNvSpPr/>
          <p:nvPr/>
        </p:nvSpPr>
        <p:spPr>
          <a:xfrm>
            <a:off x="767408" y="3210461"/>
            <a:ext cx="1800000" cy="572557"/>
          </a:xfrm>
          <a:prstGeom prst="homePlate">
            <a:avLst>
              <a:gd name="adj" fmla="val 16692"/>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solidFill>
                  <a:schemeClr val="tx1"/>
                </a:solidFill>
                <a:latin typeface="+mj-lt"/>
              </a:rPr>
              <a:t>Day-ahead</a:t>
            </a:r>
            <a:endParaRPr lang="en-US" sz="1400" dirty="0">
              <a:solidFill>
                <a:schemeClr val="tx1"/>
              </a:solidFill>
              <a:latin typeface="+mj-lt"/>
            </a:endParaRPr>
          </a:p>
        </p:txBody>
      </p:sp>
      <p:sp>
        <p:nvSpPr>
          <p:cNvPr id="16" name="Lovettu nuolenkärki 17">
            <a:extLst>
              <a:ext uri="{FF2B5EF4-FFF2-40B4-BE49-F238E27FC236}">
                <a16:creationId xmlns:a16="http://schemas.microsoft.com/office/drawing/2014/main" id="{45283F1C-5A70-4392-AD77-68BF5E362B46}"/>
              </a:ext>
            </a:extLst>
          </p:cNvPr>
          <p:cNvSpPr/>
          <p:nvPr/>
        </p:nvSpPr>
        <p:spPr>
          <a:xfrm>
            <a:off x="2535241" y="3210461"/>
            <a:ext cx="1764000" cy="572557"/>
          </a:xfrm>
          <a:prstGeom prst="chevron">
            <a:avLst>
              <a:gd name="adj" fmla="val 16764"/>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solidFill>
                  <a:schemeClr val="tx1"/>
                </a:solidFill>
                <a:latin typeface="+mj-lt"/>
              </a:rPr>
              <a:t>Intraday</a:t>
            </a:r>
            <a:endParaRPr lang="en-US" sz="1400" b="1" dirty="0">
              <a:solidFill>
                <a:schemeClr val="tx1"/>
              </a:solidFill>
              <a:latin typeface="+mj-lt"/>
            </a:endParaRPr>
          </a:p>
        </p:txBody>
      </p:sp>
      <p:sp>
        <p:nvSpPr>
          <p:cNvPr id="17" name="Lovettu nuolenkärki 19">
            <a:extLst>
              <a:ext uri="{FF2B5EF4-FFF2-40B4-BE49-F238E27FC236}">
                <a16:creationId xmlns:a16="http://schemas.microsoft.com/office/drawing/2014/main" id="{AF300EDC-ACB5-4240-BF50-D23CA055F886}"/>
              </a:ext>
            </a:extLst>
          </p:cNvPr>
          <p:cNvSpPr/>
          <p:nvPr/>
        </p:nvSpPr>
        <p:spPr>
          <a:xfrm>
            <a:off x="4280191" y="3210461"/>
            <a:ext cx="1430330" cy="889786"/>
          </a:xfrm>
          <a:prstGeom prst="chevron">
            <a:avLst>
              <a:gd name="adj" fmla="val 16764"/>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bg1"/>
                </a:solidFill>
                <a:latin typeface="+mj-lt"/>
              </a:rPr>
              <a:t>Balancing</a:t>
            </a:r>
            <a:r>
              <a:rPr lang="fi-FI" sz="1400" b="1" dirty="0">
                <a:solidFill>
                  <a:schemeClr val="bg1"/>
                </a:solidFill>
                <a:latin typeface="+mj-lt"/>
              </a:rPr>
              <a:t> market</a:t>
            </a:r>
            <a:endParaRPr lang="en-US" sz="1400" b="1" dirty="0">
              <a:solidFill>
                <a:schemeClr val="bg1"/>
              </a:solidFill>
              <a:latin typeface="+mj-lt"/>
            </a:endParaRPr>
          </a:p>
        </p:txBody>
      </p:sp>
      <p:sp>
        <p:nvSpPr>
          <p:cNvPr id="18" name="Lovettu nuolenkärki 21">
            <a:extLst>
              <a:ext uri="{FF2B5EF4-FFF2-40B4-BE49-F238E27FC236}">
                <a16:creationId xmlns:a16="http://schemas.microsoft.com/office/drawing/2014/main" id="{B0448E35-BA90-4A93-9D9C-31EEE2F729E1}"/>
              </a:ext>
            </a:extLst>
          </p:cNvPr>
          <p:cNvSpPr/>
          <p:nvPr/>
        </p:nvSpPr>
        <p:spPr>
          <a:xfrm>
            <a:off x="5656764" y="3210461"/>
            <a:ext cx="3469876" cy="889786"/>
          </a:xfrm>
          <a:prstGeom prst="chevron">
            <a:avLst>
              <a:gd name="adj" fmla="val 16764"/>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bg1"/>
                </a:solidFill>
                <a:latin typeface="+mj-lt"/>
              </a:rPr>
              <a:t>Imbalance</a:t>
            </a:r>
            <a:r>
              <a:rPr lang="fi-FI" sz="1400" b="1" dirty="0">
                <a:solidFill>
                  <a:schemeClr val="bg1"/>
                </a:solidFill>
                <a:latin typeface="+mj-lt"/>
              </a:rPr>
              <a:t> </a:t>
            </a:r>
            <a:br>
              <a:rPr lang="fi-FI" sz="1400" b="1" dirty="0">
                <a:solidFill>
                  <a:schemeClr val="bg1"/>
                </a:solidFill>
                <a:latin typeface="+mj-lt"/>
              </a:rPr>
            </a:br>
            <a:r>
              <a:rPr lang="fi-FI" sz="1400" b="1" dirty="0" err="1">
                <a:solidFill>
                  <a:schemeClr val="bg1"/>
                </a:solidFill>
                <a:latin typeface="+mj-lt"/>
              </a:rPr>
              <a:t>settlement</a:t>
            </a:r>
            <a:endParaRPr lang="en-US" sz="1400" b="1" dirty="0">
              <a:solidFill>
                <a:schemeClr val="bg1"/>
              </a:solidFill>
              <a:latin typeface="+mj-lt"/>
            </a:endParaRPr>
          </a:p>
        </p:txBody>
      </p:sp>
      <p:sp>
        <p:nvSpPr>
          <p:cNvPr id="19" name="Viisikulmio 31">
            <a:extLst>
              <a:ext uri="{FF2B5EF4-FFF2-40B4-BE49-F238E27FC236}">
                <a16:creationId xmlns:a16="http://schemas.microsoft.com/office/drawing/2014/main" id="{993959D0-BC2D-4949-A821-D08B67E4AF4D}"/>
              </a:ext>
            </a:extLst>
          </p:cNvPr>
          <p:cNvSpPr/>
          <p:nvPr/>
        </p:nvSpPr>
        <p:spPr>
          <a:xfrm>
            <a:off x="767408" y="3841366"/>
            <a:ext cx="3493733" cy="258881"/>
          </a:xfrm>
          <a:prstGeom prst="homePlate">
            <a:avLst>
              <a:gd name="adj" fmla="val 16692"/>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tx1"/>
                </a:solidFill>
                <a:latin typeface="+mj-lt"/>
              </a:rPr>
              <a:t>Bilateral</a:t>
            </a:r>
            <a:r>
              <a:rPr lang="fi-FI" sz="1400" b="1" dirty="0">
                <a:solidFill>
                  <a:schemeClr val="tx1"/>
                </a:solidFill>
                <a:latin typeface="+mj-lt"/>
              </a:rPr>
              <a:t> </a:t>
            </a:r>
            <a:r>
              <a:rPr lang="fi-FI" sz="1400" b="1" dirty="0" err="1">
                <a:solidFill>
                  <a:schemeClr val="tx1"/>
                </a:solidFill>
                <a:latin typeface="+mj-lt"/>
              </a:rPr>
              <a:t>trades</a:t>
            </a:r>
            <a:endParaRPr lang="en-US" sz="1400" b="1" dirty="0">
              <a:solidFill>
                <a:schemeClr val="tx1"/>
              </a:solidFill>
              <a:latin typeface="+mj-lt"/>
            </a:endParaRPr>
          </a:p>
        </p:txBody>
      </p:sp>
      <p:sp>
        <p:nvSpPr>
          <p:cNvPr id="3" name="TextBox 2">
            <a:extLst>
              <a:ext uri="{FF2B5EF4-FFF2-40B4-BE49-F238E27FC236}">
                <a16:creationId xmlns:a16="http://schemas.microsoft.com/office/drawing/2014/main" id="{59FCDED0-30E2-4977-B33E-4DC2DAFD3BC5}"/>
              </a:ext>
            </a:extLst>
          </p:cNvPr>
          <p:cNvSpPr txBox="1"/>
          <p:nvPr/>
        </p:nvSpPr>
        <p:spPr>
          <a:xfrm>
            <a:off x="8970655" y="6569528"/>
            <a:ext cx="2520280" cy="246221"/>
          </a:xfrm>
          <a:prstGeom prst="rect">
            <a:avLst/>
          </a:prstGeom>
          <a:noFill/>
        </p:spPr>
        <p:txBody>
          <a:bodyPr wrap="square" rtlCol="0">
            <a:spAutoFit/>
          </a:bodyPr>
          <a:lstStyle/>
          <a:p>
            <a:r>
              <a:rPr lang="en-GB" sz="1000" dirty="0"/>
              <a:t>*Nominated electricity market operators</a:t>
            </a:r>
          </a:p>
        </p:txBody>
      </p:sp>
    </p:spTree>
    <p:extLst>
      <p:ext uri="{BB962C8B-B14F-4D97-AF65-F5344CB8AC3E}">
        <p14:creationId xmlns:p14="http://schemas.microsoft.com/office/powerpoint/2010/main" val="160740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14E2-22B8-427E-B809-71A74F2518F2}"/>
              </a:ext>
            </a:extLst>
          </p:cNvPr>
          <p:cNvSpPr>
            <a:spLocks noGrp="1"/>
          </p:cNvSpPr>
          <p:nvPr>
            <p:ph type="title"/>
          </p:nvPr>
        </p:nvSpPr>
        <p:spPr/>
        <p:txBody>
          <a:bodyPr/>
          <a:lstStyle/>
          <a:p>
            <a:r>
              <a:rPr lang="fi-FI" dirty="0"/>
              <a:t>Key aspects of the invocing model</a:t>
            </a:r>
          </a:p>
        </p:txBody>
      </p:sp>
      <p:sp>
        <p:nvSpPr>
          <p:cNvPr id="3" name="Content Placeholder 2">
            <a:extLst>
              <a:ext uri="{FF2B5EF4-FFF2-40B4-BE49-F238E27FC236}">
                <a16:creationId xmlns:a16="http://schemas.microsoft.com/office/drawing/2014/main" id="{2549AABE-85AA-4B50-98DD-104E0CC1EAE6}"/>
              </a:ext>
            </a:extLst>
          </p:cNvPr>
          <p:cNvSpPr>
            <a:spLocks noGrp="1"/>
          </p:cNvSpPr>
          <p:nvPr>
            <p:ph idx="1"/>
          </p:nvPr>
        </p:nvSpPr>
        <p:spPr>
          <a:xfrm>
            <a:off x="753625" y="1844825"/>
            <a:ext cx="10743050" cy="4321026"/>
          </a:xfrm>
        </p:spPr>
        <p:txBody>
          <a:bodyPr>
            <a:normAutofit lnSpcReduction="10000"/>
          </a:bodyPr>
          <a:lstStyle/>
          <a:p>
            <a:pPr>
              <a:spcBef>
                <a:spcPts val="600"/>
              </a:spcBef>
              <a:spcAft>
                <a:spcPts val="600"/>
              </a:spcAft>
            </a:pPr>
            <a:r>
              <a:rPr lang="en-US" dirty="0"/>
              <a:t>Each Monday, eSett invoices the settlement result and fees from the delivery week that started three weeks ago</a:t>
            </a:r>
          </a:p>
          <a:p>
            <a:pPr>
              <a:spcBef>
                <a:spcPts val="600"/>
              </a:spcBef>
              <a:spcAft>
                <a:spcPts val="600"/>
              </a:spcAft>
            </a:pPr>
            <a:r>
              <a:rPr lang="en-US" dirty="0"/>
              <a:t>Weekly invoicing of imbalances, activated reserves and fees</a:t>
            </a:r>
          </a:p>
          <a:p>
            <a:pPr lvl="1">
              <a:spcBef>
                <a:spcPts val="300"/>
              </a:spcBef>
              <a:spcAft>
                <a:spcPts val="600"/>
              </a:spcAft>
            </a:pPr>
            <a:r>
              <a:rPr lang="en-US" sz="1600" dirty="0"/>
              <a:t>Positive invoice amount (BRP pays to eSett) </a:t>
            </a:r>
            <a:r>
              <a:rPr lang="en-US" sz="1600" dirty="0">
                <a:sym typeface="Wingdings" panose="05000000000000000000" pitchFamily="2" charset="2"/>
              </a:rPr>
              <a:t> “</a:t>
            </a:r>
            <a:r>
              <a:rPr lang="en-US" sz="1600" dirty="0"/>
              <a:t>Debit Notice”</a:t>
            </a:r>
          </a:p>
          <a:p>
            <a:pPr lvl="1">
              <a:spcBef>
                <a:spcPts val="300"/>
              </a:spcBef>
              <a:spcAft>
                <a:spcPts val="600"/>
              </a:spcAft>
            </a:pPr>
            <a:r>
              <a:rPr lang="en-US" sz="1600" dirty="0"/>
              <a:t>Negative invoice amount (eSett pays to BRP) </a:t>
            </a:r>
            <a:r>
              <a:rPr lang="en-US" sz="1600" dirty="0">
                <a:sym typeface="Wingdings" panose="05000000000000000000" pitchFamily="2" charset="2"/>
              </a:rPr>
              <a:t> “C</a:t>
            </a:r>
            <a:r>
              <a:rPr lang="en-US" sz="1600" dirty="0"/>
              <a:t>redit Notice”</a:t>
            </a:r>
            <a:endParaRPr lang="en-US" dirty="0"/>
          </a:p>
          <a:p>
            <a:pPr>
              <a:spcBef>
                <a:spcPts val="900"/>
              </a:spcBef>
              <a:spcAft>
                <a:spcPts val="600"/>
              </a:spcAft>
            </a:pPr>
            <a:r>
              <a:rPr lang="en-US" dirty="0"/>
              <a:t>BRP receives one invoice per country where it operates</a:t>
            </a:r>
          </a:p>
          <a:p>
            <a:pPr>
              <a:spcBef>
                <a:spcPts val="900"/>
              </a:spcBef>
              <a:spcAft>
                <a:spcPts val="600"/>
              </a:spcAft>
            </a:pPr>
            <a:r>
              <a:rPr lang="en-US" dirty="0"/>
              <a:t>BRPs can select to be invoiced either in default currency (EUR) or in local currency of the market balance area it is active (DKK, NOK or SEK) </a:t>
            </a:r>
          </a:p>
          <a:p>
            <a:pPr>
              <a:spcBef>
                <a:spcPts val="900"/>
              </a:spcBef>
              <a:spcAft>
                <a:spcPts val="600"/>
              </a:spcAft>
            </a:pPr>
            <a:r>
              <a:rPr lang="en-US" dirty="0"/>
              <a:t>Invoices are settled by eSett during the same week:</a:t>
            </a:r>
          </a:p>
          <a:p>
            <a:pPr lvl="1">
              <a:spcBef>
                <a:spcPts val="300"/>
              </a:spcBef>
              <a:spcAft>
                <a:spcPts val="600"/>
              </a:spcAft>
            </a:pPr>
            <a:r>
              <a:rPr lang="en-US" sz="1600" dirty="0"/>
              <a:t>Invoices are published on Monday </a:t>
            </a:r>
          </a:p>
          <a:p>
            <a:pPr lvl="1">
              <a:spcBef>
                <a:spcPts val="300"/>
              </a:spcBef>
              <a:spcAft>
                <a:spcPts val="600"/>
              </a:spcAft>
            </a:pPr>
            <a:r>
              <a:rPr lang="en-US" sz="1600" dirty="0"/>
              <a:t>Amount of Debit Notice direct debited by eSett on Wednesday</a:t>
            </a:r>
          </a:p>
          <a:p>
            <a:pPr lvl="1">
              <a:spcBef>
                <a:spcPts val="300"/>
              </a:spcBef>
              <a:spcAft>
                <a:spcPts val="600"/>
              </a:spcAft>
            </a:pPr>
            <a:r>
              <a:rPr lang="en-US" sz="1600" dirty="0"/>
              <a:t>Amount of Credit Notice paid out by eSett on Thursday</a:t>
            </a:r>
          </a:p>
          <a:p>
            <a:pPr>
              <a:spcBef>
                <a:spcPts val="900"/>
              </a:spcBef>
              <a:spcAft>
                <a:spcPts val="600"/>
              </a:spcAft>
            </a:pPr>
            <a:r>
              <a:rPr lang="en-US" dirty="0"/>
              <a:t>A holiday in the interval Monday - Thursday in any of the NBS countries </a:t>
            </a:r>
            <a:br>
              <a:rPr lang="en-US" dirty="0"/>
            </a:br>
            <a:r>
              <a:rPr lang="en-US" dirty="0"/>
              <a:t>shifts the activities on and after the holiday one business day forward</a:t>
            </a:r>
          </a:p>
          <a:p>
            <a:endParaRPr lang="fi-FI" dirty="0"/>
          </a:p>
        </p:txBody>
      </p:sp>
    </p:spTree>
    <p:extLst>
      <p:ext uri="{BB962C8B-B14F-4D97-AF65-F5344CB8AC3E}">
        <p14:creationId xmlns:p14="http://schemas.microsoft.com/office/powerpoint/2010/main" val="125161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57CE-DFDC-4DB8-B19E-7EE842FCA9E9}"/>
              </a:ext>
            </a:extLst>
          </p:cNvPr>
          <p:cNvSpPr>
            <a:spLocks noGrp="1"/>
          </p:cNvSpPr>
          <p:nvPr>
            <p:ph type="title"/>
          </p:nvPr>
        </p:nvSpPr>
        <p:spPr/>
        <p:txBody>
          <a:bodyPr>
            <a:normAutofit/>
          </a:bodyPr>
          <a:lstStyle/>
          <a:p>
            <a:r>
              <a:rPr lang="fi-FI" dirty="0"/>
              <a:t>The imbalance settlement results are invoiced and settled </a:t>
            </a:r>
            <a:br>
              <a:rPr lang="fi-FI" dirty="0"/>
            </a:br>
            <a:r>
              <a:rPr lang="fi-FI" dirty="0"/>
              <a:t>~3 weeks after the delivery day</a:t>
            </a:r>
          </a:p>
        </p:txBody>
      </p:sp>
      <p:sp>
        <p:nvSpPr>
          <p:cNvPr id="3" name="Content Placeholder 2">
            <a:extLst>
              <a:ext uri="{FF2B5EF4-FFF2-40B4-BE49-F238E27FC236}">
                <a16:creationId xmlns:a16="http://schemas.microsoft.com/office/drawing/2014/main" id="{A66349EB-55D9-47DE-AE30-309F2DE9CC82}"/>
              </a:ext>
            </a:extLst>
          </p:cNvPr>
          <p:cNvSpPr>
            <a:spLocks noGrp="1"/>
          </p:cNvSpPr>
          <p:nvPr>
            <p:ph idx="1"/>
          </p:nvPr>
        </p:nvSpPr>
        <p:spPr>
          <a:xfrm>
            <a:off x="770310" y="1916832"/>
            <a:ext cx="10743050" cy="3997325"/>
          </a:xfrm>
        </p:spPr>
        <p:txBody>
          <a:bodyPr/>
          <a:lstStyle/>
          <a:p>
            <a:endParaRPr lang="fi-FI" dirty="0"/>
          </a:p>
        </p:txBody>
      </p:sp>
      <p:graphicFrame>
        <p:nvGraphicFramePr>
          <p:cNvPr id="4" name="Taulukko 4">
            <a:extLst>
              <a:ext uri="{FF2B5EF4-FFF2-40B4-BE49-F238E27FC236}">
                <a16:creationId xmlns:a16="http://schemas.microsoft.com/office/drawing/2014/main" id="{1C1A847E-DE1B-46D6-B9E1-73A171B84E48}"/>
              </a:ext>
            </a:extLst>
          </p:cNvPr>
          <p:cNvGraphicFramePr>
            <a:graphicFrameLocks noGrp="1"/>
          </p:cNvGraphicFramePr>
          <p:nvPr>
            <p:extLst>
              <p:ext uri="{D42A27DB-BD31-4B8C-83A1-F6EECF244321}">
                <p14:modId xmlns:p14="http://schemas.microsoft.com/office/powerpoint/2010/main" val="1521111335"/>
              </p:ext>
            </p:extLst>
          </p:nvPr>
        </p:nvGraphicFramePr>
        <p:xfrm>
          <a:off x="781634" y="1916832"/>
          <a:ext cx="8801093" cy="2324400"/>
        </p:xfrm>
        <a:graphic>
          <a:graphicData uri="http://schemas.openxmlformats.org/drawingml/2006/table">
            <a:tbl>
              <a:tblPr/>
              <a:tblGrid>
                <a:gridCol w="433702">
                  <a:extLst>
                    <a:ext uri="{9D8B030D-6E8A-4147-A177-3AD203B41FA5}">
                      <a16:colId xmlns:a16="http://schemas.microsoft.com/office/drawing/2014/main" val="20000"/>
                    </a:ext>
                  </a:extLst>
                </a:gridCol>
                <a:gridCol w="309791">
                  <a:extLst>
                    <a:ext uri="{9D8B030D-6E8A-4147-A177-3AD203B41FA5}">
                      <a16:colId xmlns:a16="http://schemas.microsoft.com/office/drawing/2014/main" val="20001"/>
                    </a:ext>
                  </a:extLst>
                </a:gridCol>
                <a:gridCol w="322304">
                  <a:extLst>
                    <a:ext uri="{9D8B030D-6E8A-4147-A177-3AD203B41FA5}">
                      <a16:colId xmlns:a16="http://schemas.microsoft.com/office/drawing/2014/main" val="20002"/>
                    </a:ext>
                  </a:extLst>
                </a:gridCol>
                <a:gridCol w="322304">
                  <a:extLst>
                    <a:ext uri="{9D8B030D-6E8A-4147-A177-3AD203B41FA5}">
                      <a16:colId xmlns:a16="http://schemas.microsoft.com/office/drawing/2014/main" val="20003"/>
                    </a:ext>
                  </a:extLst>
                </a:gridCol>
                <a:gridCol w="322304">
                  <a:extLst>
                    <a:ext uri="{9D8B030D-6E8A-4147-A177-3AD203B41FA5}">
                      <a16:colId xmlns:a16="http://schemas.microsoft.com/office/drawing/2014/main" val="20004"/>
                    </a:ext>
                  </a:extLst>
                </a:gridCol>
                <a:gridCol w="322304">
                  <a:extLst>
                    <a:ext uri="{9D8B030D-6E8A-4147-A177-3AD203B41FA5}">
                      <a16:colId xmlns:a16="http://schemas.microsoft.com/office/drawing/2014/main" val="20005"/>
                    </a:ext>
                  </a:extLst>
                </a:gridCol>
                <a:gridCol w="322304">
                  <a:extLst>
                    <a:ext uri="{9D8B030D-6E8A-4147-A177-3AD203B41FA5}">
                      <a16:colId xmlns:a16="http://schemas.microsoft.com/office/drawing/2014/main" val="20006"/>
                    </a:ext>
                  </a:extLst>
                </a:gridCol>
                <a:gridCol w="322304">
                  <a:extLst>
                    <a:ext uri="{9D8B030D-6E8A-4147-A177-3AD203B41FA5}">
                      <a16:colId xmlns:a16="http://schemas.microsoft.com/office/drawing/2014/main" val="20007"/>
                    </a:ext>
                  </a:extLst>
                </a:gridCol>
                <a:gridCol w="322304">
                  <a:extLst>
                    <a:ext uri="{9D8B030D-6E8A-4147-A177-3AD203B41FA5}">
                      <a16:colId xmlns:a16="http://schemas.microsoft.com/office/drawing/2014/main" val="20008"/>
                    </a:ext>
                  </a:extLst>
                </a:gridCol>
                <a:gridCol w="322304">
                  <a:extLst>
                    <a:ext uri="{9D8B030D-6E8A-4147-A177-3AD203B41FA5}">
                      <a16:colId xmlns:a16="http://schemas.microsoft.com/office/drawing/2014/main" val="20009"/>
                    </a:ext>
                  </a:extLst>
                </a:gridCol>
                <a:gridCol w="322304">
                  <a:extLst>
                    <a:ext uri="{9D8B030D-6E8A-4147-A177-3AD203B41FA5}">
                      <a16:colId xmlns:a16="http://schemas.microsoft.com/office/drawing/2014/main" val="20010"/>
                    </a:ext>
                  </a:extLst>
                </a:gridCol>
                <a:gridCol w="322304">
                  <a:extLst>
                    <a:ext uri="{9D8B030D-6E8A-4147-A177-3AD203B41FA5}">
                      <a16:colId xmlns:a16="http://schemas.microsoft.com/office/drawing/2014/main" val="20011"/>
                    </a:ext>
                  </a:extLst>
                </a:gridCol>
                <a:gridCol w="322304">
                  <a:extLst>
                    <a:ext uri="{9D8B030D-6E8A-4147-A177-3AD203B41FA5}">
                      <a16:colId xmlns:a16="http://schemas.microsoft.com/office/drawing/2014/main" val="20012"/>
                    </a:ext>
                  </a:extLst>
                </a:gridCol>
                <a:gridCol w="322304">
                  <a:extLst>
                    <a:ext uri="{9D8B030D-6E8A-4147-A177-3AD203B41FA5}">
                      <a16:colId xmlns:a16="http://schemas.microsoft.com/office/drawing/2014/main" val="20013"/>
                    </a:ext>
                  </a:extLst>
                </a:gridCol>
                <a:gridCol w="322304">
                  <a:extLst>
                    <a:ext uri="{9D8B030D-6E8A-4147-A177-3AD203B41FA5}">
                      <a16:colId xmlns:a16="http://schemas.microsoft.com/office/drawing/2014/main" val="20014"/>
                    </a:ext>
                  </a:extLst>
                </a:gridCol>
                <a:gridCol w="322304">
                  <a:extLst>
                    <a:ext uri="{9D8B030D-6E8A-4147-A177-3AD203B41FA5}">
                      <a16:colId xmlns:a16="http://schemas.microsoft.com/office/drawing/2014/main" val="20015"/>
                    </a:ext>
                  </a:extLst>
                </a:gridCol>
                <a:gridCol w="322304">
                  <a:extLst>
                    <a:ext uri="{9D8B030D-6E8A-4147-A177-3AD203B41FA5}">
                      <a16:colId xmlns:a16="http://schemas.microsoft.com/office/drawing/2014/main" val="20016"/>
                    </a:ext>
                  </a:extLst>
                </a:gridCol>
                <a:gridCol w="322304">
                  <a:extLst>
                    <a:ext uri="{9D8B030D-6E8A-4147-A177-3AD203B41FA5}">
                      <a16:colId xmlns:a16="http://schemas.microsoft.com/office/drawing/2014/main" val="20017"/>
                    </a:ext>
                  </a:extLst>
                </a:gridCol>
                <a:gridCol w="322304">
                  <a:extLst>
                    <a:ext uri="{9D8B030D-6E8A-4147-A177-3AD203B41FA5}">
                      <a16:colId xmlns:a16="http://schemas.microsoft.com/office/drawing/2014/main" val="20018"/>
                    </a:ext>
                  </a:extLst>
                </a:gridCol>
                <a:gridCol w="322304">
                  <a:extLst>
                    <a:ext uri="{9D8B030D-6E8A-4147-A177-3AD203B41FA5}">
                      <a16:colId xmlns:a16="http://schemas.microsoft.com/office/drawing/2014/main" val="20019"/>
                    </a:ext>
                  </a:extLst>
                </a:gridCol>
                <a:gridCol w="322304">
                  <a:extLst>
                    <a:ext uri="{9D8B030D-6E8A-4147-A177-3AD203B41FA5}">
                      <a16:colId xmlns:a16="http://schemas.microsoft.com/office/drawing/2014/main" val="20020"/>
                    </a:ext>
                  </a:extLst>
                </a:gridCol>
                <a:gridCol w="322304">
                  <a:extLst>
                    <a:ext uri="{9D8B030D-6E8A-4147-A177-3AD203B41FA5}">
                      <a16:colId xmlns:a16="http://schemas.microsoft.com/office/drawing/2014/main" val="20021"/>
                    </a:ext>
                  </a:extLst>
                </a:gridCol>
                <a:gridCol w="322304">
                  <a:extLst>
                    <a:ext uri="{9D8B030D-6E8A-4147-A177-3AD203B41FA5}">
                      <a16:colId xmlns:a16="http://schemas.microsoft.com/office/drawing/2014/main" val="20022"/>
                    </a:ext>
                  </a:extLst>
                </a:gridCol>
                <a:gridCol w="322304">
                  <a:extLst>
                    <a:ext uri="{9D8B030D-6E8A-4147-A177-3AD203B41FA5}">
                      <a16:colId xmlns:a16="http://schemas.microsoft.com/office/drawing/2014/main" val="20023"/>
                    </a:ext>
                  </a:extLst>
                </a:gridCol>
                <a:gridCol w="322304">
                  <a:extLst>
                    <a:ext uri="{9D8B030D-6E8A-4147-A177-3AD203B41FA5}">
                      <a16:colId xmlns:a16="http://schemas.microsoft.com/office/drawing/2014/main" val="20024"/>
                    </a:ext>
                  </a:extLst>
                </a:gridCol>
                <a:gridCol w="322304">
                  <a:extLst>
                    <a:ext uri="{9D8B030D-6E8A-4147-A177-3AD203B41FA5}">
                      <a16:colId xmlns:a16="http://schemas.microsoft.com/office/drawing/2014/main" val="20025"/>
                    </a:ext>
                  </a:extLst>
                </a:gridCol>
                <a:gridCol w="322304">
                  <a:extLst>
                    <a:ext uri="{9D8B030D-6E8A-4147-A177-3AD203B41FA5}">
                      <a16:colId xmlns:a16="http://schemas.microsoft.com/office/drawing/2014/main" val="20026"/>
                    </a:ext>
                  </a:extLst>
                </a:gridCol>
              </a:tblGrid>
              <a:tr h="217257">
                <a:tc rowSpan="2" gridSpan="2">
                  <a:txBody>
                    <a:bodyPr/>
                    <a:lstStyle/>
                    <a:p>
                      <a:pPr marL="0" marR="0" indent="0" algn="l" defTabSz="457198"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Calendar</a:t>
                      </a:r>
                      <a:br>
                        <a:rPr lang="en-US" sz="1000" b="1" i="0" u="none" strike="noStrike" dirty="0">
                          <a:solidFill>
                            <a:srgbClr val="000000"/>
                          </a:solidFill>
                          <a:effectLst/>
                          <a:latin typeface="Calibri" panose="020F0502020204030204" pitchFamily="34" charset="0"/>
                        </a:rPr>
                      </a:br>
                      <a:r>
                        <a:rPr lang="en-US" sz="1000" b="1" i="0" u="none" strike="noStrike" baseline="0" dirty="0">
                          <a:solidFill>
                            <a:srgbClr val="000000"/>
                          </a:solidFill>
                          <a:effectLst/>
                          <a:latin typeface="Calibri" panose="020F0502020204030204" pitchFamily="34" charset="0"/>
                        </a:rPr>
                        <a:t>days</a:t>
                      </a:r>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fontAlgn="b"/>
                      <a:r>
                        <a:rPr lang="en-US" sz="1200" b="1" i="0" u="none" strike="noStrike" dirty="0">
                          <a:solidFill>
                            <a:srgbClr val="000000"/>
                          </a:solidFill>
                          <a:effectLst/>
                          <a:latin typeface="Calibri" panose="020F0502020204030204" pitchFamily="34" charset="0"/>
                        </a:rPr>
                        <a:t>Week 1</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1" i="0" u="none" strike="noStrike" dirty="0">
                          <a:solidFill>
                            <a:srgbClr val="000000"/>
                          </a:solidFill>
                          <a:effectLst/>
                          <a:latin typeface="Calibri" panose="020F0502020204030204" pitchFamily="34" charset="0"/>
                        </a:rPr>
                        <a:t>Week 2</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1" i="0" u="none" strike="noStrike" dirty="0">
                          <a:solidFill>
                            <a:srgbClr val="000000"/>
                          </a:solidFill>
                          <a:effectLst/>
                          <a:latin typeface="Calibri" panose="020F0502020204030204" pitchFamily="34" charset="0"/>
                        </a:rPr>
                        <a:t>Week 3</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1" i="0" u="none" strike="noStrike" dirty="0">
                          <a:solidFill>
                            <a:srgbClr val="000000"/>
                          </a:solidFill>
                          <a:effectLst/>
                          <a:latin typeface="Calibri" panose="020F0502020204030204" pitchFamily="34" charset="0"/>
                        </a:rPr>
                        <a:t>Week 4</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3923">
                <a:tc gridSpan="2" vMerge="1">
                  <a:txBody>
                    <a:bodyPr/>
                    <a:lstStyle/>
                    <a:p>
                      <a:pPr algn="l" fontAlgn="b"/>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vMerge="1">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408">
                <a:tc rowSpan="2" gridSpan="2">
                  <a:txBody>
                    <a:bodyPr/>
                    <a:lstStyle/>
                    <a:p>
                      <a:pPr marL="0" marR="0" indent="0" algn="l" defTabSz="457198"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Delivery</a:t>
                      </a:r>
                      <a:r>
                        <a:rPr lang="en-US" sz="1000" b="1" i="0" u="none" strike="noStrike" baseline="0" dirty="0">
                          <a:solidFill>
                            <a:srgbClr val="000000"/>
                          </a:solidFill>
                          <a:effectLst/>
                          <a:latin typeface="Calibri" panose="020F0502020204030204" pitchFamily="34" charset="0"/>
                        </a:rPr>
                        <a:t> days</a:t>
                      </a:r>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20772">
                <a:tc gridSpan="2" vMerge="1">
                  <a:txBody>
                    <a:bodyPr/>
                    <a:lstStyle/>
                    <a:p>
                      <a:pPr algn="l"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vMerge="1">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25</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276">
                <a:tc>
                  <a:txBody>
                    <a:bodyPr/>
                    <a:lstStyle/>
                    <a:p>
                      <a:pPr algn="l" fontAlgn="b"/>
                      <a:r>
                        <a:rPr lang="en-US" sz="1000" b="1"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4"/>
                  </a:ext>
                </a:extLst>
              </a:tr>
              <a:tr h="191276">
                <a:tc>
                  <a:txBody>
                    <a:bodyPr/>
                    <a:lstStyle/>
                    <a:p>
                      <a:pPr algn="l" fontAlgn="b"/>
                      <a:r>
                        <a:rPr lang="en-US" sz="1000" b="1" i="0" u="none" strike="noStrike">
                          <a:solidFill>
                            <a:srgbClr val="000000"/>
                          </a:solidFill>
                          <a:effectLst/>
                          <a:latin typeface="Calibri" panose="020F0502020204030204" pitchFamily="34" charset="0"/>
                        </a:rPr>
                        <a:t>Tue</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5"/>
                  </a:ext>
                </a:extLst>
              </a:tr>
              <a:tr h="191276">
                <a:tc>
                  <a:txBody>
                    <a:bodyPr/>
                    <a:lstStyle/>
                    <a:p>
                      <a:pPr algn="l" fontAlgn="b"/>
                      <a:r>
                        <a:rPr lang="en-US" sz="1000" b="1" i="0" u="none" strike="noStrike">
                          <a:solidFill>
                            <a:srgbClr val="000000"/>
                          </a:solidFill>
                          <a:effectLst/>
                          <a:latin typeface="Calibri" panose="020F0502020204030204" pitchFamily="34" charset="0"/>
                        </a:rPr>
                        <a:t>Wed</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6"/>
                  </a:ext>
                </a:extLst>
              </a:tr>
              <a:tr h="191276">
                <a:tc>
                  <a:txBody>
                    <a:bodyPr/>
                    <a:lstStyle/>
                    <a:p>
                      <a:pPr algn="l" fontAlgn="b"/>
                      <a:r>
                        <a:rPr lang="en-US" sz="1000" b="1" i="0" u="none" strike="noStrike">
                          <a:solidFill>
                            <a:srgbClr val="000000"/>
                          </a:solidFill>
                          <a:effectLst/>
                          <a:latin typeface="Calibri" panose="020F0502020204030204" pitchFamily="34" charset="0"/>
                        </a:rPr>
                        <a:t>Thu</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7"/>
                  </a:ext>
                </a:extLst>
              </a:tr>
              <a:tr h="191276">
                <a:tc>
                  <a:txBody>
                    <a:bodyPr/>
                    <a:lstStyle/>
                    <a:p>
                      <a:pPr algn="l" fontAlgn="b"/>
                      <a:r>
                        <a:rPr lang="en-US" sz="1000" b="1" i="0" u="none" strike="noStrike">
                          <a:solidFill>
                            <a:srgbClr val="000000"/>
                          </a:solidFill>
                          <a:effectLst/>
                          <a:latin typeface="Calibri" panose="020F0502020204030204" pitchFamily="34" charset="0"/>
                        </a:rPr>
                        <a:t>Fri</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8"/>
                  </a:ext>
                </a:extLst>
              </a:tr>
              <a:tr h="191276">
                <a:tc>
                  <a:txBody>
                    <a:bodyPr/>
                    <a:lstStyle/>
                    <a:p>
                      <a:pPr algn="l" fontAlgn="b"/>
                      <a:r>
                        <a:rPr lang="en-US" sz="1000" b="1" i="0" u="none" strike="noStrike">
                          <a:solidFill>
                            <a:srgbClr val="000000"/>
                          </a:solidFill>
                          <a:effectLst/>
                          <a:latin typeface="Calibri" panose="020F0502020204030204" pitchFamily="34" charset="0"/>
                        </a:rPr>
                        <a:t>Sat</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9"/>
                  </a:ext>
                </a:extLst>
              </a:tr>
              <a:tr h="191276">
                <a:tc>
                  <a:txBody>
                    <a:bodyPr/>
                    <a:lstStyle/>
                    <a:p>
                      <a:pPr algn="l" fontAlgn="b"/>
                      <a:r>
                        <a:rPr lang="en-US" sz="1000" b="1" i="0" u="none" strike="noStrike" dirty="0">
                          <a:solidFill>
                            <a:srgbClr val="000000"/>
                          </a:solidFill>
                          <a:effectLst/>
                          <a:latin typeface="Calibri" panose="020F0502020204030204" pitchFamily="34" charset="0"/>
                        </a:rPr>
                        <a:t>Sun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10"/>
                  </a:ext>
                </a:extLst>
              </a:tr>
            </a:tbl>
          </a:graphicData>
        </a:graphic>
      </p:graphicFrame>
      <p:sp>
        <p:nvSpPr>
          <p:cNvPr id="5" name="Tekstiruutu 7">
            <a:extLst>
              <a:ext uri="{FF2B5EF4-FFF2-40B4-BE49-F238E27FC236}">
                <a16:creationId xmlns:a16="http://schemas.microsoft.com/office/drawing/2014/main" id="{B962EAAB-B000-4E77-8E64-795E03B85AA2}"/>
              </a:ext>
            </a:extLst>
          </p:cNvPr>
          <p:cNvSpPr txBox="1"/>
          <p:nvPr/>
        </p:nvSpPr>
        <p:spPr>
          <a:xfrm>
            <a:off x="2250373" y="4612629"/>
            <a:ext cx="1429541" cy="360000"/>
          </a:xfrm>
          <a:prstGeom prst="rect">
            <a:avLst/>
          </a:prstGeom>
          <a:noFill/>
          <a:ln w="25400">
            <a:solidFill>
              <a:schemeClr val="tx1">
                <a:lumMod val="65000"/>
                <a:lumOff val="35000"/>
              </a:schemeClr>
            </a:solidFill>
          </a:ln>
        </p:spPr>
        <p:txBody>
          <a:bodyPr wrap="square" lIns="36000" rIns="36000" rtlCol="0" anchor="ctr">
            <a:noAutofit/>
          </a:bodyPr>
          <a:lstStyle/>
          <a:p>
            <a:r>
              <a:rPr lang="fi-FI" sz="1400" dirty="0"/>
              <a:t>Delivery </a:t>
            </a:r>
            <a:r>
              <a:rPr lang="fi-FI" sz="1400" dirty="0" err="1"/>
              <a:t>day</a:t>
            </a:r>
            <a:r>
              <a:rPr lang="fi-FI" sz="1400" dirty="0"/>
              <a:t> D0</a:t>
            </a:r>
            <a:endParaRPr lang="en-US" sz="1400" dirty="0"/>
          </a:p>
        </p:txBody>
      </p:sp>
      <p:sp>
        <p:nvSpPr>
          <p:cNvPr id="6" name="Tekstiruutu 11">
            <a:extLst>
              <a:ext uri="{FF2B5EF4-FFF2-40B4-BE49-F238E27FC236}">
                <a16:creationId xmlns:a16="http://schemas.microsoft.com/office/drawing/2014/main" id="{1809A89A-377E-444B-89FF-2A290E07E640}"/>
              </a:ext>
            </a:extLst>
          </p:cNvPr>
          <p:cNvSpPr txBox="1"/>
          <p:nvPr/>
        </p:nvSpPr>
        <p:spPr>
          <a:xfrm>
            <a:off x="3769729" y="4637950"/>
            <a:ext cx="2216534" cy="360000"/>
          </a:xfrm>
          <a:prstGeom prst="rect">
            <a:avLst/>
          </a:prstGeom>
          <a:noFill/>
          <a:ln w="25400">
            <a:solidFill>
              <a:schemeClr val="tx1">
                <a:lumMod val="65000"/>
                <a:lumOff val="35000"/>
              </a:schemeClr>
            </a:solidFill>
          </a:ln>
        </p:spPr>
        <p:txBody>
          <a:bodyPr wrap="square" lIns="36000" rIns="36000" rtlCol="0">
            <a:noAutofit/>
          </a:bodyPr>
          <a:lstStyle/>
          <a:p>
            <a:r>
              <a:rPr lang="fi-FI" sz="1400" dirty="0"/>
              <a:t>Reporting of data D2 –D13 </a:t>
            </a:r>
            <a:endParaRPr lang="en-US" sz="1400" dirty="0"/>
          </a:p>
        </p:txBody>
      </p:sp>
      <p:sp>
        <p:nvSpPr>
          <p:cNvPr id="7" name="Tekstiruutu 12">
            <a:extLst>
              <a:ext uri="{FF2B5EF4-FFF2-40B4-BE49-F238E27FC236}">
                <a16:creationId xmlns:a16="http://schemas.microsoft.com/office/drawing/2014/main" id="{398DFFBA-7656-41A6-9A4A-B7BFDED5C903}"/>
              </a:ext>
            </a:extLst>
          </p:cNvPr>
          <p:cNvSpPr txBox="1"/>
          <p:nvPr/>
        </p:nvSpPr>
        <p:spPr>
          <a:xfrm>
            <a:off x="6057184" y="4637949"/>
            <a:ext cx="2243913" cy="360000"/>
          </a:xfrm>
          <a:prstGeom prst="rect">
            <a:avLst/>
          </a:prstGeom>
          <a:noFill/>
          <a:ln w="25400">
            <a:solidFill>
              <a:schemeClr val="tx1">
                <a:lumMod val="65000"/>
                <a:lumOff val="35000"/>
              </a:schemeClr>
            </a:solidFill>
          </a:ln>
        </p:spPr>
        <p:txBody>
          <a:bodyPr wrap="square" lIns="36000" rIns="108000" rtlCol="0" anchor="ctr">
            <a:noAutofit/>
          </a:bodyPr>
          <a:lstStyle/>
          <a:p>
            <a:pPr>
              <a:tabLst>
                <a:tab pos="0" algn="l"/>
              </a:tabLst>
            </a:pPr>
            <a:r>
              <a:rPr lang="en-US" sz="1400"/>
              <a:t>Settlement of week 1 final</a:t>
            </a:r>
          </a:p>
        </p:txBody>
      </p:sp>
      <p:cxnSp>
        <p:nvCxnSpPr>
          <p:cNvPr id="8" name="Suora nuoliyhdysviiva 13">
            <a:extLst>
              <a:ext uri="{FF2B5EF4-FFF2-40B4-BE49-F238E27FC236}">
                <a16:creationId xmlns:a16="http://schemas.microsoft.com/office/drawing/2014/main" id="{1CAA28FD-B42E-46B1-9C5B-0ABBA02C23ED}"/>
              </a:ext>
            </a:extLst>
          </p:cNvPr>
          <p:cNvCxnSpPr/>
          <p:nvPr/>
        </p:nvCxnSpPr>
        <p:spPr>
          <a:xfrm flipV="1">
            <a:off x="8090481" y="4266553"/>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kstiruutu 14">
            <a:extLst>
              <a:ext uri="{FF2B5EF4-FFF2-40B4-BE49-F238E27FC236}">
                <a16:creationId xmlns:a16="http://schemas.microsoft.com/office/drawing/2014/main" id="{131ABD64-DA78-4941-902F-4871ADAE1BE9}"/>
              </a:ext>
            </a:extLst>
          </p:cNvPr>
          <p:cNvSpPr txBox="1"/>
          <p:nvPr/>
        </p:nvSpPr>
        <p:spPr>
          <a:xfrm>
            <a:off x="6816080" y="5109504"/>
            <a:ext cx="1750597"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Invoicing of week 1</a:t>
            </a:r>
          </a:p>
        </p:txBody>
      </p:sp>
      <p:cxnSp>
        <p:nvCxnSpPr>
          <p:cNvPr id="10" name="Suora nuoliyhdysviiva 16">
            <a:extLst>
              <a:ext uri="{FF2B5EF4-FFF2-40B4-BE49-F238E27FC236}">
                <a16:creationId xmlns:a16="http://schemas.microsoft.com/office/drawing/2014/main" id="{C9747FBE-CC5C-46C2-BCCF-CC2B989368A3}"/>
              </a:ext>
            </a:extLst>
          </p:cNvPr>
          <p:cNvCxnSpPr/>
          <p:nvPr/>
        </p:nvCxnSpPr>
        <p:spPr>
          <a:xfrm flipV="1">
            <a:off x="8465134" y="4266553"/>
            <a:ext cx="0" cy="842951"/>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kstiruutu 17">
            <a:extLst>
              <a:ext uri="{FF2B5EF4-FFF2-40B4-BE49-F238E27FC236}">
                <a16:creationId xmlns:a16="http://schemas.microsoft.com/office/drawing/2014/main" id="{C95A4116-8478-4D7C-AB6A-D31199188B70}"/>
              </a:ext>
            </a:extLst>
          </p:cNvPr>
          <p:cNvSpPr txBox="1"/>
          <p:nvPr/>
        </p:nvSpPr>
        <p:spPr>
          <a:xfrm>
            <a:off x="6438310" y="5568081"/>
            <a:ext cx="2779296"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Direct debiting of debit invoices</a:t>
            </a:r>
          </a:p>
        </p:txBody>
      </p:sp>
      <p:sp>
        <p:nvSpPr>
          <p:cNvPr id="12" name="Tekstiruutu 18">
            <a:extLst>
              <a:ext uri="{FF2B5EF4-FFF2-40B4-BE49-F238E27FC236}">
                <a16:creationId xmlns:a16="http://schemas.microsoft.com/office/drawing/2014/main" id="{5EB24DA7-EEE8-45B5-8D07-E47AFBC8B26F}"/>
              </a:ext>
            </a:extLst>
          </p:cNvPr>
          <p:cNvSpPr txBox="1"/>
          <p:nvPr/>
        </p:nvSpPr>
        <p:spPr>
          <a:xfrm>
            <a:off x="7175490" y="6052615"/>
            <a:ext cx="2448902"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Payment of credit invoices</a:t>
            </a:r>
          </a:p>
        </p:txBody>
      </p:sp>
      <p:cxnSp>
        <p:nvCxnSpPr>
          <p:cNvPr id="13" name="Suora nuoliyhdysviiva 21">
            <a:extLst>
              <a:ext uri="{FF2B5EF4-FFF2-40B4-BE49-F238E27FC236}">
                <a16:creationId xmlns:a16="http://schemas.microsoft.com/office/drawing/2014/main" id="{BCA62ED7-B0DD-4740-A745-8FEEE2DD4D23}"/>
              </a:ext>
            </a:extLst>
          </p:cNvPr>
          <p:cNvCxnSpPr/>
          <p:nvPr/>
        </p:nvCxnSpPr>
        <p:spPr>
          <a:xfrm flipV="1">
            <a:off x="9062034" y="4266553"/>
            <a:ext cx="0" cy="1314506"/>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uora nuoliyhdysviiva 23">
            <a:extLst>
              <a:ext uri="{FF2B5EF4-FFF2-40B4-BE49-F238E27FC236}">
                <a16:creationId xmlns:a16="http://schemas.microsoft.com/office/drawing/2014/main" id="{728C9BF1-A6A4-423A-80C5-A0E3EEE2F7E4}"/>
              </a:ext>
            </a:extLst>
          </p:cNvPr>
          <p:cNvCxnSpPr/>
          <p:nvPr/>
        </p:nvCxnSpPr>
        <p:spPr>
          <a:xfrm flipV="1">
            <a:off x="9404934" y="4266554"/>
            <a:ext cx="0" cy="176400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uora nuoliyhdysviiva 6">
            <a:extLst>
              <a:ext uri="{FF2B5EF4-FFF2-40B4-BE49-F238E27FC236}">
                <a16:creationId xmlns:a16="http://schemas.microsoft.com/office/drawing/2014/main" id="{A226BFA4-29A9-4E04-A377-DD3EF76DEB92}"/>
              </a:ext>
            </a:extLst>
          </p:cNvPr>
          <p:cNvCxnSpPr/>
          <p:nvPr/>
        </p:nvCxnSpPr>
        <p:spPr>
          <a:xfrm flipV="1">
            <a:off x="3647728" y="4266554"/>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uora nuoliyhdysviiva 10">
            <a:extLst>
              <a:ext uri="{FF2B5EF4-FFF2-40B4-BE49-F238E27FC236}">
                <a16:creationId xmlns:a16="http://schemas.microsoft.com/office/drawing/2014/main" id="{AB24A303-9686-4E5F-A1A5-A83BCDE7AED5}"/>
              </a:ext>
            </a:extLst>
          </p:cNvPr>
          <p:cNvCxnSpPr/>
          <p:nvPr/>
        </p:nvCxnSpPr>
        <p:spPr>
          <a:xfrm flipV="1">
            <a:off x="5292386" y="4266554"/>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85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D8A6-C621-4DED-AE19-6BDD286DFA2B}"/>
              </a:ext>
            </a:extLst>
          </p:cNvPr>
          <p:cNvSpPr>
            <a:spLocks noGrp="1"/>
          </p:cNvSpPr>
          <p:nvPr>
            <p:ph type="title"/>
          </p:nvPr>
        </p:nvSpPr>
        <p:spPr/>
        <p:txBody>
          <a:bodyPr/>
          <a:lstStyle/>
          <a:p>
            <a:r>
              <a:rPr lang="en-US" dirty="0"/>
              <a:t>Role of Settlement Bank</a:t>
            </a:r>
            <a:endParaRPr lang="fi-FI" dirty="0"/>
          </a:p>
        </p:txBody>
      </p:sp>
      <p:sp>
        <p:nvSpPr>
          <p:cNvPr id="3" name="Content Placeholder 2">
            <a:extLst>
              <a:ext uri="{FF2B5EF4-FFF2-40B4-BE49-F238E27FC236}">
                <a16:creationId xmlns:a16="http://schemas.microsoft.com/office/drawing/2014/main" id="{4057CE8B-0BE4-467B-8733-F10BB00BED71}"/>
              </a:ext>
            </a:extLst>
          </p:cNvPr>
          <p:cNvSpPr>
            <a:spLocks noGrp="1"/>
          </p:cNvSpPr>
          <p:nvPr>
            <p:ph idx="1"/>
          </p:nvPr>
        </p:nvSpPr>
        <p:spPr/>
        <p:txBody>
          <a:bodyPr/>
          <a:lstStyle/>
          <a:p>
            <a:pPr marL="457200" indent="-457200">
              <a:spcBef>
                <a:spcPts val="1200"/>
              </a:spcBef>
              <a:spcAft>
                <a:spcPts val="1200"/>
              </a:spcAft>
              <a:buFont typeface="+mj-lt"/>
              <a:buAutoNum type="arabicPeriod"/>
            </a:pPr>
            <a:r>
              <a:rPr lang="en-US" dirty="0"/>
              <a:t>Provision of cash accounts to the BRPs</a:t>
            </a:r>
          </a:p>
          <a:p>
            <a:pPr marL="457200" indent="-457200">
              <a:spcBef>
                <a:spcPts val="1200"/>
              </a:spcBef>
              <a:spcAft>
                <a:spcPts val="1200"/>
              </a:spcAft>
              <a:buFont typeface="+mj-lt"/>
              <a:buAutoNum type="arabicPeriod"/>
            </a:pPr>
            <a:r>
              <a:rPr lang="en-US" dirty="0"/>
              <a:t>Execution of ”Request for Transfer” instructions from eSett</a:t>
            </a:r>
          </a:p>
          <a:p>
            <a:pPr marL="457200" indent="-457200">
              <a:spcBef>
                <a:spcPts val="1200"/>
              </a:spcBef>
              <a:spcAft>
                <a:spcPts val="1200"/>
              </a:spcAft>
              <a:buFont typeface="+mj-lt"/>
              <a:buAutoNum type="arabicPeriod"/>
            </a:pPr>
            <a:r>
              <a:rPr lang="en-US" dirty="0"/>
              <a:t>Daily reporting of balances and transactions on the cash accounts to eSett</a:t>
            </a:r>
          </a:p>
          <a:p>
            <a:endParaRPr lang="fi-FI" dirty="0"/>
          </a:p>
        </p:txBody>
      </p:sp>
    </p:spTree>
    <p:extLst>
      <p:ext uri="{BB962C8B-B14F-4D97-AF65-F5344CB8AC3E}">
        <p14:creationId xmlns:p14="http://schemas.microsoft.com/office/powerpoint/2010/main" val="412934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894F-5EE7-4667-A24D-EB21A2D8CFDF}"/>
              </a:ext>
            </a:extLst>
          </p:cNvPr>
          <p:cNvSpPr>
            <a:spLocks noGrp="1"/>
          </p:cNvSpPr>
          <p:nvPr>
            <p:ph type="title"/>
          </p:nvPr>
        </p:nvSpPr>
        <p:spPr/>
        <p:txBody>
          <a:bodyPr/>
          <a:lstStyle/>
          <a:p>
            <a:r>
              <a:rPr lang="en-US" dirty="0"/>
              <a:t>Provision of Cash Accounts to the BRPs</a:t>
            </a:r>
            <a:endParaRPr lang="fi-FI" dirty="0"/>
          </a:p>
        </p:txBody>
      </p:sp>
      <p:sp>
        <p:nvSpPr>
          <p:cNvPr id="3" name="Content Placeholder 2">
            <a:extLst>
              <a:ext uri="{FF2B5EF4-FFF2-40B4-BE49-F238E27FC236}">
                <a16:creationId xmlns:a16="http://schemas.microsoft.com/office/drawing/2014/main" id="{679D3F99-BE3F-491A-9546-A6A0DFF44D14}"/>
              </a:ext>
            </a:extLst>
          </p:cNvPr>
          <p:cNvSpPr>
            <a:spLocks noGrp="1"/>
          </p:cNvSpPr>
          <p:nvPr>
            <p:ph idx="1"/>
          </p:nvPr>
        </p:nvSpPr>
        <p:spPr/>
        <p:txBody>
          <a:bodyPr>
            <a:normAutofit/>
          </a:bodyPr>
          <a:lstStyle/>
          <a:p>
            <a:pPr>
              <a:lnSpc>
                <a:spcPct val="95000"/>
              </a:lnSpc>
              <a:spcBef>
                <a:spcPts val="600"/>
              </a:spcBef>
              <a:spcAft>
                <a:spcPts val="300"/>
              </a:spcAft>
            </a:pPr>
            <a:r>
              <a:rPr lang="en-US" dirty="0"/>
              <a:t>Forms of cash accounts:</a:t>
            </a:r>
          </a:p>
          <a:p>
            <a:pPr marL="628650" lvl="1" indent="-266700">
              <a:lnSpc>
                <a:spcPct val="95000"/>
              </a:lnSpc>
              <a:spcBef>
                <a:spcPts val="600"/>
              </a:spcBef>
              <a:spcAft>
                <a:spcPts val="300"/>
              </a:spcAft>
              <a:buFont typeface="+mj-lt"/>
              <a:buAutoNum type="alphaUcPeriod"/>
            </a:pPr>
            <a:r>
              <a:rPr lang="en-US" b="1" dirty="0"/>
              <a:t>Pledged Cash Account</a:t>
            </a:r>
          </a:p>
          <a:p>
            <a:pPr marL="990600" lvl="1" indent="-276225">
              <a:lnSpc>
                <a:spcPct val="95000"/>
              </a:lnSpc>
              <a:spcBef>
                <a:spcPts val="600"/>
              </a:spcBef>
              <a:spcAft>
                <a:spcPts val="300"/>
              </a:spcAft>
            </a:pPr>
            <a:r>
              <a:rPr lang="en-US" dirty="0"/>
              <a:t>Used for posting of cash collateral and for settlement of the BRP's invoices</a:t>
            </a:r>
          </a:p>
          <a:p>
            <a:pPr marL="990600" lvl="1" indent="-276225">
              <a:lnSpc>
                <a:spcPct val="95000"/>
              </a:lnSpc>
              <a:spcBef>
                <a:spcPts val="600"/>
              </a:spcBef>
              <a:spcAft>
                <a:spcPts val="300"/>
              </a:spcAft>
            </a:pPr>
            <a:r>
              <a:rPr lang="en-US" dirty="0"/>
              <a:t>Governed by Pledged Cash Account Agreement</a:t>
            </a:r>
          </a:p>
          <a:p>
            <a:pPr>
              <a:lnSpc>
                <a:spcPct val="95000"/>
              </a:lnSpc>
              <a:spcBef>
                <a:spcPts val="1200"/>
              </a:spcBef>
              <a:spcAft>
                <a:spcPts val="300"/>
              </a:spcAft>
            </a:pPr>
            <a:r>
              <a:rPr lang="en-US" dirty="0"/>
              <a:t>General conditions of Cash Accounts:</a:t>
            </a:r>
          </a:p>
          <a:p>
            <a:pPr lvl="1">
              <a:lnSpc>
                <a:spcPct val="95000"/>
              </a:lnSpc>
              <a:spcBef>
                <a:spcPts val="600"/>
              </a:spcBef>
              <a:spcAft>
                <a:spcPts val="300"/>
              </a:spcAft>
            </a:pPr>
            <a:r>
              <a:rPr lang="en-US" dirty="0"/>
              <a:t>Account has to be held in any of the participating countries</a:t>
            </a:r>
          </a:p>
          <a:p>
            <a:pPr lvl="1">
              <a:lnSpc>
                <a:spcPct val="95000"/>
              </a:lnSpc>
              <a:spcBef>
                <a:spcPts val="600"/>
              </a:spcBef>
              <a:spcAft>
                <a:spcPts val="300"/>
              </a:spcAft>
            </a:pPr>
            <a:r>
              <a:rPr lang="en-US" dirty="0"/>
              <a:t>Currency can be DKK, EUR, NOK or SEK depending on the settlement currency </a:t>
            </a:r>
          </a:p>
          <a:p>
            <a:pPr lvl="1">
              <a:lnSpc>
                <a:spcPct val="95000"/>
              </a:lnSpc>
              <a:spcBef>
                <a:spcPts val="600"/>
              </a:spcBef>
              <a:spcAft>
                <a:spcPts val="300"/>
              </a:spcAft>
            </a:pPr>
            <a:r>
              <a:rPr lang="en-US" dirty="0"/>
              <a:t>Bank and BRP can agree on terms, but these may not be in conflict with terms of Pledged / Non-Pledged Cash Account Agreement between Bank, BRP and eSett</a:t>
            </a:r>
          </a:p>
          <a:p>
            <a:endParaRPr lang="fi-FI" dirty="0"/>
          </a:p>
        </p:txBody>
      </p:sp>
    </p:spTree>
    <p:extLst>
      <p:ext uri="{BB962C8B-B14F-4D97-AF65-F5344CB8AC3E}">
        <p14:creationId xmlns:p14="http://schemas.microsoft.com/office/powerpoint/2010/main" val="1478004943"/>
      </p:ext>
    </p:extLst>
  </p:cSld>
  <p:clrMapOvr>
    <a:masterClrMapping/>
  </p:clrMapOvr>
</p:sld>
</file>

<file path=ppt/theme/theme1.xml><?xml version="1.0" encoding="utf-8"?>
<a:theme xmlns:a="http://schemas.openxmlformats.org/drawingml/2006/main" name="Office Theme">
  <a:themeElements>
    <a:clrScheme name="ESETT VÄRIT FINAL">
      <a:dk1>
        <a:srgbClr val="201F1F"/>
      </a:dk1>
      <a:lt1>
        <a:srgbClr val="FFFFFF"/>
      </a:lt1>
      <a:dk2>
        <a:srgbClr val="516BB3"/>
      </a:dk2>
      <a:lt2>
        <a:srgbClr val="E7E6E6"/>
      </a:lt2>
      <a:accent1>
        <a:srgbClr val="7058A6"/>
      </a:accent1>
      <a:accent2>
        <a:srgbClr val="63AEDA"/>
      </a:accent2>
      <a:accent3>
        <a:srgbClr val="08539B"/>
      </a:accent3>
      <a:accent4>
        <a:srgbClr val="99C137"/>
      </a:accent4>
      <a:accent5>
        <a:srgbClr val="2099D1"/>
      </a:accent5>
      <a:accent6>
        <a:srgbClr val="ED6987"/>
      </a:accent6>
      <a:hlink>
        <a:srgbClr val="954F71"/>
      </a:hlink>
      <a:folHlink>
        <a:srgbClr val="7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ETT_PPT-pohja_FINAL" id="{ECE071FF-01FB-114C-9A0C-BE4CEFE0F329}" vid="{7530B17D-D18D-1B44-87BB-87EC00DB46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5d64c0-efbf-4d79-8021-9659be1686b7">
      <Terms xmlns="http://schemas.microsoft.com/office/infopath/2007/PartnerControls"/>
    </lcf76f155ced4ddcb4097134ff3c332f>
    <TaxCatchAll xmlns="0ab959f9-1581-452d-a4bb-91688ca249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74250796B1D4A9F6E4B4BB104A21D" ma:contentTypeVersion="13" ma:contentTypeDescription="Create a new document." ma:contentTypeScope="" ma:versionID="1da95b849618a392ee558f999c16a3da">
  <xsd:schema xmlns:xsd="http://www.w3.org/2001/XMLSchema" xmlns:xs="http://www.w3.org/2001/XMLSchema" xmlns:p="http://schemas.microsoft.com/office/2006/metadata/properties" xmlns:ns2="f05d64c0-efbf-4d79-8021-9659be1686b7" xmlns:ns3="0ab959f9-1581-452d-a4bb-91688ca24907" targetNamespace="http://schemas.microsoft.com/office/2006/metadata/properties" ma:root="true" ma:fieldsID="64fac05b0759d230b8f9f44ea5fae28b" ns2:_="" ns3:_="">
    <xsd:import namespace="f05d64c0-efbf-4d79-8021-9659be1686b7"/>
    <xsd:import namespace="0ab959f9-1581-452d-a4bb-91688ca249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d64c0-efbf-4d79-8021-9659be168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d3b6430-c472-421a-9564-f793d252872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b959f9-1581-452d-a4bb-91688ca249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d98727b-8e92-4283-8d93-1b9f9ec97dce}" ma:internalName="TaxCatchAll" ma:showField="CatchAllData" ma:web="0ab959f9-1581-452d-a4bb-91688ca24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6B215E-BAFA-45AB-BEE1-50461BBB1BFB}">
  <ds:schemaRefs>
    <ds:schemaRef ds:uri="http://schemas.microsoft.com/sharepoint/v3/contenttype/forms"/>
  </ds:schemaRefs>
</ds:datastoreItem>
</file>

<file path=customXml/itemProps2.xml><?xml version="1.0" encoding="utf-8"?>
<ds:datastoreItem xmlns:ds="http://schemas.openxmlformats.org/officeDocument/2006/customXml" ds:itemID="{9018BD5A-07B0-4101-865A-7EC2B9711D85}">
  <ds:schemaRefs>
    <ds:schemaRef ds:uri="http://schemas.microsoft.com/office/2006/metadata/properties"/>
    <ds:schemaRef ds:uri="http://schemas.microsoft.com/office/infopath/2007/PartnerControls"/>
    <ds:schemaRef ds:uri="f05d64c0-efbf-4d79-8021-9659be1686b7"/>
    <ds:schemaRef ds:uri="0ab959f9-1581-452d-a4bb-91688ca24907"/>
  </ds:schemaRefs>
</ds:datastoreItem>
</file>

<file path=customXml/itemProps3.xml><?xml version="1.0" encoding="utf-8"?>
<ds:datastoreItem xmlns:ds="http://schemas.openxmlformats.org/officeDocument/2006/customXml" ds:itemID="{692214CE-E853-4ADC-A74E-BCDCFEBDB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d64c0-efbf-4d79-8021-9659be1686b7"/>
    <ds:schemaRef ds:uri="0ab959f9-1581-452d-a4bb-91688ca24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eSett - Powerpoint pohja</Template>
  <TotalTime>3510</TotalTime>
  <Words>1950</Words>
  <Application>Microsoft Office PowerPoint</Application>
  <PresentationFormat>Widescreen</PresentationFormat>
  <Paragraphs>279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Information about  Nordic Imbalance Settlement  to prospective Settlement Banks</vt:lpstr>
      <vt:lpstr>Topics</vt:lpstr>
      <vt:lpstr>About the Nordic Imbalance Settlement and eSett Oy</vt:lpstr>
      <vt:lpstr>Imbalance Settlement is a necessary function in a commercial electricity market</vt:lpstr>
      <vt:lpstr>Imbalance Settlement is separate from the settlement of the physical trades</vt:lpstr>
      <vt:lpstr>Key aspects of the invocing model</vt:lpstr>
      <vt:lpstr>The imbalance settlement results are invoiced and settled  ~3 weeks after the delivery day</vt:lpstr>
      <vt:lpstr>Role of Settlement Bank</vt:lpstr>
      <vt:lpstr>Provision of Cash Accounts to the BRPs</vt:lpstr>
      <vt:lpstr>Execution of “Request for Transfer” instructions from eSett</vt:lpstr>
      <vt:lpstr>Schedule for execution of Request for Transfer</vt:lpstr>
      <vt:lpstr>Daily reporting of Balances and Transactions on the Cash Accounts to eSett</vt:lpstr>
      <vt:lpstr>Provision of collateral</vt:lpstr>
      <vt:lpstr>Service fees</vt:lpstr>
      <vt:lpstr>Requirements on Settlement Banks</vt:lpstr>
      <vt:lpstr>Contract structure for governing invoicing, payments and collateral in the Nordic imbalance settlement</vt:lpstr>
      <vt:lpstr>Essential terms of Settlement Bank Agreement</vt:lpstr>
      <vt:lpstr>Essential terms of Cash Account Agreements</vt:lpstr>
      <vt:lpstr>Essential terms of On-Demand Guarantee</vt:lpstr>
      <vt:lpstr>Steps to become a settlement bank</vt:lpstr>
      <vt:lpstr>Further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Nordic Imbalance Settlement  to prospective Settlement Banks</dc:title>
  <dc:creator>Pauliina Olsson-Hurt</dc:creator>
  <cp:lastModifiedBy>Pauliina Olsson-Hurt</cp:lastModifiedBy>
  <cp:revision>35</cp:revision>
  <dcterms:created xsi:type="dcterms:W3CDTF">2019-10-23T11:19:00Z</dcterms:created>
  <dcterms:modified xsi:type="dcterms:W3CDTF">2023-01-10T13:37:05Z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0x01010096574250796B1D4A9F6E4B4BB104A21D</vt:lpwstr>
  </property>
  <property fmtid="{D5CDD505-2E9C-101B-9397-08002B2CF9AE}" pid="3" name="MediaServiceImageTags">
    <vt:lpwstr/>
  </property>
</Properties>
</file>